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p:restoredTop sz="86336"/>
  </p:normalViewPr>
  <p:slideViewPr>
    <p:cSldViewPr snapToGrid="0" snapToObjects="1">
      <p:cViewPr varScale="1">
        <p:scale>
          <a:sx n="93" d="100"/>
          <a:sy n="93" d="100"/>
        </p:scale>
        <p:origin x="232" y="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CC239-F365-CB4C-A34C-5D1631BE3919}" type="datetimeFigureOut">
              <a:rPr lang="en-US" smtClean="0"/>
              <a:t>6/6/20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8D838B-D4AC-E44A-908A-03B28C6D243C}" type="slidenum">
              <a:rPr lang="en-US" smtClean="0"/>
              <a:t>‹#›</a:t>
            </a:fld>
            <a:endParaRPr lang="en-US"/>
          </a:p>
        </p:txBody>
      </p:sp>
    </p:spTree>
    <p:extLst>
      <p:ext uri="{BB962C8B-B14F-4D97-AF65-F5344CB8AC3E}">
        <p14:creationId xmlns:p14="http://schemas.microsoft.com/office/powerpoint/2010/main" val="29165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58D838B-D4AC-E44A-908A-03B28C6D243C}" type="slidenum">
              <a:rPr lang="en-US" smtClean="0"/>
              <a:t>1</a:t>
            </a:fld>
            <a:endParaRPr lang="en-US"/>
          </a:p>
        </p:txBody>
      </p:sp>
    </p:spTree>
    <p:extLst>
      <p:ext uri="{BB962C8B-B14F-4D97-AF65-F5344CB8AC3E}">
        <p14:creationId xmlns:p14="http://schemas.microsoft.com/office/powerpoint/2010/main" val="291675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story tells of the survival of a pride of lions as they are liberated from a zoo during the 2003 American bombing of Baghdad.  The book questions the nature of occupation and the price of freedom.  The lions can be seen to represent the decline of Iraqi society after being freed from Hussein’s Ba’ath Party.  They are a group of characters who want to do the right thing, but have no idea what that is.  The destruction of the zoo and the short-lived freedom of the lions can be seen to represent the decline of Iraqi society after being freed from the Ba’ath party by the US invasion.</a:t>
            </a:r>
            <a:r>
              <a:rPr lang="en-US" dirty="0">
                <a:effectLst/>
              </a:rPr>
              <a:t> </a:t>
            </a:r>
            <a:r>
              <a:rPr lang="en-US" sz="1200" kern="1200" dirty="0">
                <a:solidFill>
                  <a:schemeClr val="tx1"/>
                </a:solidFill>
                <a:effectLst/>
                <a:latin typeface="+mn-lt"/>
                <a:ea typeface="+mn-ea"/>
                <a:cs typeface="+mn-cs"/>
              </a:rPr>
              <a:t>The use of animals is interesting in Pride of Baghdad.  They assume no human features, but they think and act like humans in many ways.  They are tragic characters, softening and heightening the emotional impact of the story.  They have a somewhat perceived innocence here coming from the zoo, that allows them to elicit a certain level of sympathy from the reader. </a:t>
            </a:r>
          </a:p>
          <a:p>
            <a:endParaRPr lang="en-US" dirty="0"/>
          </a:p>
        </p:txBody>
      </p:sp>
      <p:sp>
        <p:nvSpPr>
          <p:cNvPr id="4" name="Slide Number Placeholder 3"/>
          <p:cNvSpPr>
            <a:spLocks noGrp="1"/>
          </p:cNvSpPr>
          <p:nvPr>
            <p:ph type="sldNum" sz="quarter" idx="5"/>
          </p:nvPr>
        </p:nvSpPr>
        <p:spPr/>
        <p:txBody>
          <a:bodyPr/>
          <a:lstStyle/>
          <a:p>
            <a:fld id="{D58D838B-D4AC-E44A-908A-03B28C6D243C}" type="slidenum">
              <a:rPr lang="en-US" smtClean="0"/>
              <a:t>2</a:t>
            </a:fld>
            <a:endParaRPr lang="en-US"/>
          </a:p>
        </p:txBody>
      </p:sp>
    </p:spTree>
    <p:extLst>
      <p:ext uri="{BB962C8B-B14F-4D97-AF65-F5344CB8AC3E}">
        <p14:creationId xmlns:p14="http://schemas.microsoft.com/office/powerpoint/2010/main" val="417031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Zill</a:t>
            </a:r>
            <a:r>
              <a:rPr lang="en-US" dirty="0"/>
              <a:t> represents an Iraqi citizen that can see both sides.  He is a benevolent opportunist who’s willing to live under any kind of keeper so long as his family is fed.  But, he also comes to value freedom when he remembers the beauty of the horizon and is convinced not to eat the keeper.  However, he is still the oldest male in the pride and tires to protect his family.  Also of note, like the Kurdish people in the region, he’s often stuck between two bickering sides.  </a:t>
            </a:r>
          </a:p>
        </p:txBody>
      </p:sp>
      <p:sp>
        <p:nvSpPr>
          <p:cNvPr id="4" name="Slide Number Placeholder 3"/>
          <p:cNvSpPr>
            <a:spLocks noGrp="1"/>
          </p:cNvSpPr>
          <p:nvPr>
            <p:ph type="sldNum" sz="quarter" idx="5"/>
          </p:nvPr>
        </p:nvSpPr>
        <p:spPr/>
        <p:txBody>
          <a:bodyPr/>
          <a:lstStyle/>
          <a:p>
            <a:fld id="{D58D838B-D4AC-E44A-908A-03B28C6D243C}" type="slidenum">
              <a:rPr lang="en-US" smtClean="0"/>
              <a:t>3</a:t>
            </a:fld>
            <a:endParaRPr lang="en-US"/>
          </a:p>
        </p:txBody>
      </p:sp>
    </p:spTree>
    <p:extLst>
      <p:ext uri="{BB962C8B-B14F-4D97-AF65-F5344CB8AC3E}">
        <p14:creationId xmlns:p14="http://schemas.microsoft.com/office/powerpoint/2010/main" val="16953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Noor is a reform-minded young lioness who wants to earn freedom from her cage rather than be released by some outside force of nature.  Noor is meant to represent a Shia Iraqi who was against the rule of </a:t>
            </a:r>
            <a:r>
              <a:rPr lang="en-US" dirty="0" err="1"/>
              <a:t>Sadaam</a:t>
            </a:r>
            <a:r>
              <a:rPr lang="en-US" dirty="0"/>
              <a:t> Hussein.  She’s constantly at odds with </a:t>
            </a:r>
            <a:r>
              <a:rPr lang="en-US" dirty="0" err="1"/>
              <a:t>Safa</a:t>
            </a:r>
            <a:r>
              <a:rPr lang="en-US" dirty="0"/>
              <a:t>, who represents a Sunni. </a:t>
            </a:r>
          </a:p>
        </p:txBody>
      </p:sp>
      <p:sp>
        <p:nvSpPr>
          <p:cNvPr id="4" name="Slide Number Placeholder 3"/>
          <p:cNvSpPr>
            <a:spLocks noGrp="1"/>
          </p:cNvSpPr>
          <p:nvPr>
            <p:ph type="sldNum" sz="quarter" idx="5"/>
          </p:nvPr>
        </p:nvSpPr>
        <p:spPr/>
        <p:txBody>
          <a:bodyPr/>
          <a:lstStyle/>
          <a:p>
            <a:fld id="{D58D838B-D4AC-E44A-908A-03B28C6D243C}" type="slidenum">
              <a:rPr lang="en-US" smtClean="0"/>
              <a:t>4</a:t>
            </a:fld>
            <a:endParaRPr lang="en-US"/>
          </a:p>
        </p:txBody>
      </p:sp>
    </p:spTree>
    <p:extLst>
      <p:ext uri="{BB962C8B-B14F-4D97-AF65-F5344CB8AC3E}">
        <p14:creationId xmlns:p14="http://schemas.microsoft.com/office/powerpoint/2010/main" val="3345734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Safa</a:t>
            </a:r>
            <a:r>
              <a:rPr lang="en-US" dirty="0"/>
              <a:t> is the older female lion who vividly recalls the dangers of the wild and would happily trade a little freedom for security.  You can recognize her by the scarred eye and torn ear.  She’s representative of a Sunni Iraqi—remember that that group were in support of </a:t>
            </a:r>
            <a:r>
              <a:rPr lang="en-US" dirty="0" err="1"/>
              <a:t>Sadaam</a:t>
            </a:r>
            <a:r>
              <a:rPr lang="en-US" dirty="0"/>
              <a:t> even if it meant relinquishing freedoms.  </a:t>
            </a:r>
          </a:p>
        </p:txBody>
      </p:sp>
      <p:sp>
        <p:nvSpPr>
          <p:cNvPr id="4" name="Slide Number Placeholder 3"/>
          <p:cNvSpPr>
            <a:spLocks noGrp="1"/>
          </p:cNvSpPr>
          <p:nvPr>
            <p:ph type="sldNum" sz="quarter" idx="5"/>
          </p:nvPr>
        </p:nvSpPr>
        <p:spPr/>
        <p:txBody>
          <a:bodyPr/>
          <a:lstStyle/>
          <a:p>
            <a:fld id="{D58D838B-D4AC-E44A-908A-03B28C6D243C}" type="slidenum">
              <a:rPr lang="en-US" smtClean="0"/>
              <a:t>5</a:t>
            </a:fld>
            <a:endParaRPr lang="en-US"/>
          </a:p>
        </p:txBody>
      </p:sp>
    </p:spTree>
    <p:extLst>
      <p:ext uri="{BB962C8B-B14F-4D97-AF65-F5344CB8AC3E}">
        <p14:creationId xmlns:p14="http://schemas.microsoft.com/office/powerpoint/2010/main" val="332370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 is the young cub who has never experienced life outside of the zoo.  He is a symbol of the future of Iraq and the rising younger generation. </a:t>
            </a:r>
          </a:p>
        </p:txBody>
      </p:sp>
      <p:sp>
        <p:nvSpPr>
          <p:cNvPr id="4" name="Slide Number Placeholder 3"/>
          <p:cNvSpPr>
            <a:spLocks noGrp="1"/>
          </p:cNvSpPr>
          <p:nvPr>
            <p:ph type="sldNum" sz="quarter" idx="5"/>
          </p:nvPr>
        </p:nvSpPr>
        <p:spPr/>
        <p:txBody>
          <a:bodyPr/>
          <a:lstStyle/>
          <a:p>
            <a:fld id="{D58D838B-D4AC-E44A-908A-03B28C6D243C}" type="slidenum">
              <a:rPr lang="en-US" smtClean="0"/>
              <a:t>6</a:t>
            </a:fld>
            <a:endParaRPr lang="en-US"/>
          </a:p>
        </p:txBody>
      </p:sp>
    </p:spTree>
    <p:extLst>
      <p:ext uri="{BB962C8B-B14F-4D97-AF65-F5344CB8AC3E}">
        <p14:creationId xmlns:p14="http://schemas.microsoft.com/office/powerpoint/2010/main" val="2961402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Zoo, there is a particular social system with different species akin to different cultures and races—we see the different political parties, looters, an evil dictator, maybe even religious extremists.  Each wants to protect their own and better themselves.  In a way, the microcosm of the zoo parallels our own cultural “zoo”. </a:t>
            </a:r>
            <a:endParaRPr lang="en-US" dirty="0"/>
          </a:p>
        </p:txBody>
      </p:sp>
      <p:sp>
        <p:nvSpPr>
          <p:cNvPr id="4" name="Slide Number Placeholder 3"/>
          <p:cNvSpPr>
            <a:spLocks noGrp="1"/>
          </p:cNvSpPr>
          <p:nvPr>
            <p:ph type="sldNum" sz="quarter" idx="5"/>
          </p:nvPr>
        </p:nvSpPr>
        <p:spPr/>
        <p:txBody>
          <a:bodyPr/>
          <a:lstStyle/>
          <a:p>
            <a:fld id="{D58D838B-D4AC-E44A-908A-03B28C6D243C}" type="slidenum">
              <a:rPr lang="en-US" smtClean="0"/>
              <a:t>7</a:t>
            </a:fld>
            <a:endParaRPr lang="en-US"/>
          </a:p>
        </p:txBody>
      </p:sp>
    </p:spTree>
    <p:extLst>
      <p:ext uri="{BB962C8B-B14F-4D97-AF65-F5344CB8AC3E}">
        <p14:creationId xmlns:p14="http://schemas.microsoft.com/office/powerpoint/2010/main" val="387401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panel, notice how </a:t>
            </a:r>
            <a:r>
              <a:rPr lang="en-US" sz="1200" kern="1200" dirty="0" err="1">
                <a:solidFill>
                  <a:schemeClr val="tx1"/>
                </a:solidFill>
                <a:effectLst/>
                <a:latin typeface="+mn-lt"/>
                <a:ea typeface="+mn-ea"/>
                <a:cs typeface="+mn-cs"/>
              </a:rPr>
              <a:t>Zill</a:t>
            </a:r>
            <a:r>
              <a:rPr lang="en-US" sz="1200" kern="1200" dirty="0">
                <a:solidFill>
                  <a:schemeClr val="tx1"/>
                </a:solidFill>
                <a:effectLst/>
                <a:latin typeface="+mn-lt"/>
                <a:ea typeface="+mn-ea"/>
                <a:cs typeface="+mn-cs"/>
              </a:rPr>
              <a:t> is still the biggest lion at the center of the frame.  He stands tall amongst the pride.  Noor, on the left, has an elevated head and raised paw, ready to take on whatever comes her way.  </a:t>
            </a:r>
            <a:r>
              <a:rPr lang="en-US" sz="1200" kern="1200" dirty="0" err="1">
                <a:solidFill>
                  <a:schemeClr val="tx1"/>
                </a:solidFill>
                <a:effectLst/>
                <a:latin typeface="+mn-lt"/>
                <a:ea typeface="+mn-ea"/>
                <a:cs typeface="+mn-cs"/>
              </a:rPr>
              <a:t>Safa</a:t>
            </a:r>
            <a:r>
              <a:rPr lang="en-US" sz="1200" kern="1200" dirty="0">
                <a:solidFill>
                  <a:schemeClr val="tx1"/>
                </a:solidFill>
                <a:effectLst/>
                <a:latin typeface="+mn-lt"/>
                <a:ea typeface="+mn-ea"/>
                <a:cs typeface="+mn-cs"/>
              </a:rPr>
              <a:t>, on the right, is in fear and shows a defensive stance.  We know that this is in line with her character and past experiences of rape.  Finally, Ali is at the front, sitting peacefully.  He gazes outwardly with interest in his surroundings.  He doesn’t appear frightened at all, but perhaps curious.  This particular panel sets up the lion’s character traits in visual format.  </a:t>
            </a:r>
          </a:p>
          <a:p>
            <a:endParaRPr lang="en-US" dirty="0"/>
          </a:p>
        </p:txBody>
      </p:sp>
      <p:sp>
        <p:nvSpPr>
          <p:cNvPr id="4" name="Slide Number Placeholder 3"/>
          <p:cNvSpPr>
            <a:spLocks noGrp="1"/>
          </p:cNvSpPr>
          <p:nvPr>
            <p:ph type="sldNum" sz="quarter" idx="5"/>
          </p:nvPr>
        </p:nvSpPr>
        <p:spPr/>
        <p:txBody>
          <a:bodyPr/>
          <a:lstStyle/>
          <a:p>
            <a:fld id="{D58D838B-D4AC-E44A-908A-03B28C6D243C}" type="slidenum">
              <a:rPr lang="en-US" smtClean="0"/>
              <a:t>8</a:t>
            </a:fld>
            <a:endParaRPr lang="en-US"/>
          </a:p>
        </p:txBody>
      </p:sp>
    </p:spTree>
    <p:extLst>
      <p:ext uri="{BB962C8B-B14F-4D97-AF65-F5344CB8AC3E}">
        <p14:creationId xmlns:p14="http://schemas.microsoft.com/office/powerpoint/2010/main" val="258455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63CE-E299-0743-8138-D0F3A128FB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CBA3CA-EA6C-5547-9E47-07252AFE3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00D9AA-B8A3-7243-90AB-2FECA601A64C}"/>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EDF2392F-C6D4-424B-9276-5EFC27216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08FEE-AB8B-0642-BDD4-0DB3142AC4E4}"/>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363397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708F5-8273-4443-AA3A-7C4A54D41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39420B-9E78-D144-81B6-B7E0F0BE73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85B45-42A1-A649-8226-635E062B1101}"/>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48AB30C8-76B0-BB42-8700-31B011E0B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9FB6E-2EC8-DB46-910A-D77952ECD614}"/>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408318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953CEF-C2CB-2B44-B5B0-56751C570A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0F0030-045C-8A4A-ABB9-BA4E8916FF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FE84C0-E18F-EF4C-B7F3-89A1AD1E6DCA}"/>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2F543B8E-6027-2A4C-A125-5591D4F45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1686-338E-AB4B-B8FA-5F843D47BB7B}"/>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112289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FBB8D-EDB4-044C-81B4-ED31E4F07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4520D-A302-3C4C-AE81-A2CD95DE93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FB49C-545A-AD4D-8A8D-E1CEF1506585}"/>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82DB4825-A3DE-6A4D-B7B6-A721B12C4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BF384-0E13-F541-AC89-B4A7A0CA3D10}"/>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321409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DBDCA-57CA-1A47-9EF4-66DA786853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AEA72-3D84-9B43-B8F5-75CA80993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327A1-7180-F245-8F3F-6D574E3A59E3}"/>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534F5327-48F2-244A-9B15-423C05744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1AD5F5-3BFE-B947-ADF2-FAA613614361}"/>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17758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DE04-7E72-EA40-886B-1FFF8BE06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C398C-AA94-3F4B-ACF3-579A88395D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8E733-C17D-DA4F-A5C8-CA3EFDB9E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4FCF15-0C1A-F941-889A-C859FEB0DE7C}"/>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6" name="Footer Placeholder 5">
            <a:extLst>
              <a:ext uri="{FF2B5EF4-FFF2-40B4-BE49-F238E27FC236}">
                <a16:creationId xmlns:a16="http://schemas.microsoft.com/office/drawing/2014/main" id="{D0D2FA77-9278-7448-86F7-4D12D3C75E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FCC4C-92DC-414D-B9F5-FCEE076163FD}"/>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2173714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A35-824A-FF4B-AF8B-7359E69A03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015E18-55BF-0349-A86D-AFD45C550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10EEE-135F-6840-A3A8-E64D79EE05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B42F31-88D0-D840-99FD-61BBEBBC6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F1F37-EFA8-0347-965A-B8E132E8F4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52ECA-1CE2-174F-8505-A20FB5743CA0}"/>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8" name="Footer Placeholder 7">
            <a:extLst>
              <a:ext uri="{FF2B5EF4-FFF2-40B4-BE49-F238E27FC236}">
                <a16:creationId xmlns:a16="http://schemas.microsoft.com/office/drawing/2014/main" id="{04EF948B-B6EC-2C46-9DC3-B4447FFC32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BD8FEE-877B-5042-9B41-8CFDCC022B89}"/>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194839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D2DD5-EA84-6B42-A90F-E6FE5D60B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454869-C0E2-4A4F-A68D-99D62AAD1302}"/>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4" name="Footer Placeholder 3">
            <a:extLst>
              <a:ext uri="{FF2B5EF4-FFF2-40B4-BE49-F238E27FC236}">
                <a16:creationId xmlns:a16="http://schemas.microsoft.com/office/drawing/2014/main" id="{BD7204E1-028B-1842-B502-15D2D176F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E94C11-BE99-6549-B3E0-38575AC76357}"/>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264893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125C0B-2A74-2543-8038-1D56E7EE8382}"/>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3" name="Footer Placeholder 2">
            <a:extLst>
              <a:ext uri="{FF2B5EF4-FFF2-40B4-BE49-F238E27FC236}">
                <a16:creationId xmlns:a16="http://schemas.microsoft.com/office/drawing/2014/main" id="{BB306B4F-B9C0-2749-9DCC-B04CBF7F1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A606C-4FCA-DF41-B016-EEF4C50F969E}"/>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3553194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E24E-2BBE-0D43-BECF-E3BD400F4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54A658-1F46-4746-A3E0-4B5E26F3D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3FEF7D-D7CF-CD4F-941E-8AD5F32BA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9350CE-00B1-6040-887B-4DBE43353D24}"/>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6" name="Footer Placeholder 5">
            <a:extLst>
              <a:ext uri="{FF2B5EF4-FFF2-40B4-BE49-F238E27FC236}">
                <a16:creationId xmlns:a16="http://schemas.microsoft.com/office/drawing/2014/main" id="{7BA5B986-D2B0-114F-9534-23F14A47ED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DDB28-E7F5-5F42-9404-91738092C5CB}"/>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229554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BEB5-7F94-9745-A5C4-4579B9D44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32FC35-A9CF-7A4C-9CFC-C0DFF281FF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941DF-3899-7B4E-985E-4EEF70C46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6DBC8-5CBD-7E4B-A53F-7E440812D8FC}"/>
              </a:ext>
            </a:extLst>
          </p:cNvPr>
          <p:cNvSpPr>
            <a:spLocks noGrp="1"/>
          </p:cNvSpPr>
          <p:nvPr>
            <p:ph type="dt" sz="half" idx="10"/>
          </p:nvPr>
        </p:nvSpPr>
        <p:spPr/>
        <p:txBody>
          <a:bodyPr/>
          <a:lstStyle/>
          <a:p>
            <a:fld id="{D0424EB7-2189-6745-B2F2-9356F112343A}" type="datetimeFigureOut">
              <a:rPr lang="en-US" smtClean="0"/>
              <a:t>6/6/20</a:t>
            </a:fld>
            <a:endParaRPr lang="en-US"/>
          </a:p>
        </p:txBody>
      </p:sp>
      <p:sp>
        <p:nvSpPr>
          <p:cNvPr id="6" name="Footer Placeholder 5">
            <a:extLst>
              <a:ext uri="{FF2B5EF4-FFF2-40B4-BE49-F238E27FC236}">
                <a16:creationId xmlns:a16="http://schemas.microsoft.com/office/drawing/2014/main" id="{69BAAFFC-BC5D-D245-A5FF-F9FBC6262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4E91F-706A-A74A-B3B7-E7AD0134FFDA}"/>
              </a:ext>
            </a:extLst>
          </p:cNvPr>
          <p:cNvSpPr>
            <a:spLocks noGrp="1"/>
          </p:cNvSpPr>
          <p:nvPr>
            <p:ph type="sldNum" sz="quarter" idx="12"/>
          </p:nvPr>
        </p:nvSpPr>
        <p:spPr/>
        <p:txBody>
          <a:bodyPr/>
          <a:lstStyle/>
          <a:p>
            <a:fld id="{9DDFA946-105D-454A-AF1D-AC41F7695290}" type="slidenum">
              <a:rPr lang="en-US" smtClean="0"/>
              <a:t>‹#›</a:t>
            </a:fld>
            <a:endParaRPr lang="en-US"/>
          </a:p>
        </p:txBody>
      </p:sp>
    </p:spTree>
    <p:extLst>
      <p:ext uri="{BB962C8B-B14F-4D97-AF65-F5344CB8AC3E}">
        <p14:creationId xmlns:p14="http://schemas.microsoft.com/office/powerpoint/2010/main" val="162256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A032C6-16BC-144A-9F3B-921081B770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2A0D46-A006-E540-B09B-E550F8D98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C99E7-67A9-EA40-86AB-1EA8648243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24EB7-2189-6745-B2F2-9356F112343A}" type="datetimeFigureOut">
              <a:rPr lang="en-US" smtClean="0"/>
              <a:t>6/6/20</a:t>
            </a:fld>
            <a:endParaRPr lang="en-US"/>
          </a:p>
        </p:txBody>
      </p:sp>
      <p:sp>
        <p:nvSpPr>
          <p:cNvPr id="5" name="Footer Placeholder 4">
            <a:extLst>
              <a:ext uri="{FF2B5EF4-FFF2-40B4-BE49-F238E27FC236}">
                <a16:creationId xmlns:a16="http://schemas.microsoft.com/office/drawing/2014/main" id="{FCF11156-11E4-4444-BA47-36D3EBD41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E4E83E-4AC4-924A-AB6E-9108B742E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FA946-105D-454A-AF1D-AC41F7695290}" type="slidenum">
              <a:rPr lang="en-US" smtClean="0"/>
              <a:t>‹#›</a:t>
            </a:fld>
            <a:endParaRPr lang="en-US"/>
          </a:p>
        </p:txBody>
      </p:sp>
    </p:spTree>
    <p:extLst>
      <p:ext uri="{BB962C8B-B14F-4D97-AF65-F5344CB8AC3E}">
        <p14:creationId xmlns:p14="http://schemas.microsoft.com/office/powerpoint/2010/main" val="2437721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C6B4-DBE0-5F4F-BECC-56877FE47B0A}"/>
              </a:ext>
            </a:extLst>
          </p:cNvPr>
          <p:cNvSpPr>
            <a:spLocks noGrp="1"/>
          </p:cNvSpPr>
          <p:nvPr>
            <p:ph type="ctrTitle"/>
          </p:nvPr>
        </p:nvSpPr>
        <p:spPr/>
        <p:txBody>
          <a:bodyPr/>
          <a:lstStyle/>
          <a:p>
            <a:r>
              <a:rPr lang="en-US" dirty="0"/>
              <a:t>Pride of Baghdad</a:t>
            </a:r>
          </a:p>
        </p:txBody>
      </p:sp>
      <p:sp>
        <p:nvSpPr>
          <p:cNvPr id="3" name="Subtitle 2">
            <a:extLst>
              <a:ext uri="{FF2B5EF4-FFF2-40B4-BE49-F238E27FC236}">
                <a16:creationId xmlns:a16="http://schemas.microsoft.com/office/drawing/2014/main" id="{01D3DA45-E588-4545-9C64-69C443B6EABC}"/>
              </a:ext>
            </a:extLst>
          </p:cNvPr>
          <p:cNvSpPr>
            <a:spLocks noGrp="1"/>
          </p:cNvSpPr>
          <p:nvPr>
            <p:ph type="subTitle" idx="1"/>
          </p:nvPr>
        </p:nvSpPr>
        <p:spPr/>
        <p:txBody>
          <a:bodyPr/>
          <a:lstStyle/>
          <a:p>
            <a:r>
              <a:rPr lang="en-US" dirty="0"/>
              <a:t>Characters and Communities</a:t>
            </a:r>
          </a:p>
        </p:txBody>
      </p:sp>
    </p:spTree>
    <p:extLst>
      <p:ext uri="{BB962C8B-B14F-4D97-AF65-F5344CB8AC3E}">
        <p14:creationId xmlns:p14="http://schemas.microsoft.com/office/powerpoint/2010/main" val="191276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D5922-434B-4829-B93E-02DC38A295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5FBA24-5C01-4635-A984-1DB6E340B0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9A5114-55F8-4976-BBE9-EB03D13143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B68E7F15-1BC6-438A-8D72-8DC7AED51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1641807-6842-4066-AF10-93EC82C9F3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982CAD2-2793-4D56-BE4D-E6CEF77D76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ADA1AD-25F7-4EE1-9E91-CB4534B56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7625553-33A6-42A6-BA58-B6F60A4E5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B990D2-1682-41A9-850F-4DC602C318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819102A-0400-4C1F-8614-973F5262EF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A8FBDFC-CF2A-4A9A-88B1-15D45D68B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4" name="Straight Connector 23">
              <a:extLst>
                <a:ext uri="{FF2B5EF4-FFF2-40B4-BE49-F238E27FC236}">
                  <a16:creationId xmlns:a16="http://schemas.microsoft.com/office/drawing/2014/main" id="{4EC299EF-4D18-40D1-AAB9-5082B26ABF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49880C-55B6-4C46-A7F6-6A2856231B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809907-F418-42B7-B7DA-7578B44AAB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1152CA-C7C6-498B-AC68-B4620D2421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CF1485CA-41D2-421F-B28D-15EF845D5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04ED96A1-E6CA-493F-8610-6B8B7A28E3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2" name="Straight Connector 31">
              <a:extLst>
                <a:ext uri="{FF2B5EF4-FFF2-40B4-BE49-F238E27FC236}">
                  <a16:creationId xmlns:a16="http://schemas.microsoft.com/office/drawing/2014/main" id="{3C9231B8-0812-4FDE-9AC6-94984E20AC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BF59FE3-7AD8-46E8-9440-D268639942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EDF00-F676-4147-BAF0-64840E2857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D3F73A-55E6-4A58-872D-BE9E9C7C30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a:extLst>
              <a:ext uri="{FF2B5EF4-FFF2-40B4-BE49-F238E27FC236}">
                <a16:creationId xmlns:a16="http://schemas.microsoft.com/office/drawing/2014/main" id="{59ED556C-6A17-E140-8E55-356B841C881D}"/>
              </a:ext>
            </a:extLst>
          </p:cNvPr>
          <p:cNvPicPr>
            <a:picLocks noGrp="1" noChangeAspect="1"/>
          </p:cNvPicPr>
          <p:nvPr>
            <p:ph idx="1"/>
          </p:nvPr>
        </p:nvPicPr>
        <p:blipFill rotWithShape="1">
          <a:blip r:embed="rId5"/>
          <a:srcRect t="8811" r="3" b="7162"/>
          <a:stretch/>
        </p:blipFill>
        <p:spPr>
          <a:xfrm>
            <a:off x="6997974" y="706170"/>
            <a:ext cx="4492357" cy="5431517"/>
          </a:xfrm>
          <a:prstGeom prst="rect">
            <a:avLst/>
          </a:prstGeom>
        </p:spPr>
      </p:pic>
      <p:grpSp>
        <p:nvGrpSpPr>
          <p:cNvPr id="37" name="Group 36">
            <a:extLst>
              <a:ext uri="{FF2B5EF4-FFF2-40B4-BE49-F238E27FC236}">
                <a16:creationId xmlns:a16="http://schemas.microsoft.com/office/drawing/2014/main" id="{8D2BC472-0671-410F-BA77-E46AA62106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6867670" y="850149"/>
            <a:ext cx="304800" cy="429768"/>
            <a:chOff x="215328" y="-46937"/>
            <a:chExt cx="304800" cy="2773841"/>
          </a:xfrm>
        </p:grpSpPr>
        <p:cxnSp>
          <p:nvCxnSpPr>
            <p:cNvPr id="38" name="Straight Connector 37">
              <a:extLst>
                <a:ext uri="{FF2B5EF4-FFF2-40B4-BE49-F238E27FC236}">
                  <a16:creationId xmlns:a16="http://schemas.microsoft.com/office/drawing/2014/main" id="{DC68B2A3-267E-4DE4-8DD5-C0378482D2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6474CC6-D7FB-4A38-8991-680F048CFF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825D0E-A1E4-4466-81B2-33325B3B3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BD1E16-C3EF-4A05-9C71-590A55BFC5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5E85E57-B9C6-6742-B1A3-AEBC5AFB6CD7}"/>
              </a:ext>
            </a:extLst>
          </p:cNvPr>
          <p:cNvSpPr>
            <a:spLocks noGrp="1"/>
          </p:cNvSpPr>
          <p:nvPr>
            <p:ph type="title"/>
          </p:nvPr>
        </p:nvSpPr>
        <p:spPr>
          <a:xfrm>
            <a:off x="630936" y="609600"/>
            <a:ext cx="6171202" cy="2819399"/>
          </a:xfrm>
          <a:noFill/>
        </p:spPr>
        <p:txBody>
          <a:bodyPr vert="horz" lIns="91440" tIns="45720" rIns="91440" bIns="45720" rtlCol="0" anchor="b">
            <a:normAutofit/>
          </a:bodyPr>
          <a:lstStyle/>
          <a:p>
            <a:r>
              <a:rPr lang="en-US" sz="4800" dirty="0">
                <a:solidFill>
                  <a:schemeClr val="bg1"/>
                </a:solidFill>
              </a:rPr>
              <a:t>What’s the story about?</a:t>
            </a:r>
          </a:p>
        </p:txBody>
      </p:sp>
      <p:pic>
        <p:nvPicPr>
          <p:cNvPr id="3" name="Recorded Sound" descr="Recorded Sound">
            <a:hlinkClick r:id="" action="ppaction://media"/>
            <a:extLst>
              <a:ext uri="{FF2B5EF4-FFF2-40B4-BE49-F238E27FC236}">
                <a16:creationId xmlns:a16="http://schemas.microsoft.com/office/drawing/2014/main" id="{9841449F-9F92-C345-BC7F-51BFDEC1219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54718" y="4235314"/>
            <a:ext cx="812800" cy="812800"/>
          </a:xfrm>
          <a:prstGeom prst="rect">
            <a:avLst/>
          </a:prstGeom>
        </p:spPr>
      </p:pic>
    </p:spTree>
    <p:extLst>
      <p:ext uri="{BB962C8B-B14F-4D97-AF65-F5344CB8AC3E}">
        <p14:creationId xmlns:p14="http://schemas.microsoft.com/office/powerpoint/2010/main" val="57612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1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FEFEE-6F00-4D44-832F-D02F379503CB}"/>
              </a:ext>
            </a:extLst>
          </p:cNvPr>
          <p:cNvPicPr>
            <a:picLocks noChangeAspect="1"/>
          </p:cNvPicPr>
          <p:nvPr/>
        </p:nvPicPr>
        <p:blipFill rotWithShape="1">
          <a:blip r:embed="rId5"/>
          <a:srcRect r="6046" b="-1"/>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C2FCE-AB58-B44E-BDFB-3D854BA57F65}"/>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a:solidFill>
                  <a:schemeClr val="bg1"/>
                </a:solidFill>
              </a:rPr>
              <a:t>Zill</a:t>
            </a:r>
          </a:p>
        </p:txBody>
      </p:sp>
      <p:sp>
        <p:nvSpPr>
          <p:cNvPr id="3" name="Content Placeholder 2">
            <a:extLst>
              <a:ext uri="{FF2B5EF4-FFF2-40B4-BE49-F238E27FC236}">
                <a16:creationId xmlns:a16="http://schemas.microsoft.com/office/drawing/2014/main" id="{444C7CE5-3377-5B4F-9113-D951FD30FE16}"/>
              </a:ext>
            </a:extLst>
          </p:cNvPr>
          <p:cNvSpPr>
            <a:spLocks noGrp="1"/>
          </p:cNvSpPr>
          <p:nvPr>
            <p:ph idx="1"/>
          </p:nvPr>
        </p:nvSpPr>
        <p:spPr>
          <a:xfrm>
            <a:off x="5277327" y="4156276"/>
            <a:ext cx="6274592" cy="2061645"/>
          </a:xfrm>
        </p:spPr>
        <p:txBody>
          <a:bodyPr vert="horz" lIns="91440" tIns="45720" rIns="91440" bIns="45720" rtlCol="0">
            <a:normAutofit/>
          </a:bodyPr>
          <a:lstStyle/>
          <a:p>
            <a:pPr marL="0" indent="0">
              <a:buNone/>
            </a:pPr>
            <a:r>
              <a:rPr lang="en-US" sz="2400">
                <a:solidFill>
                  <a:schemeClr val="bg1"/>
                </a:solidFill>
              </a:rPr>
              <a:t>How does his view towards his captors and his role with the family change?</a:t>
            </a:r>
          </a:p>
        </p:txBody>
      </p:sp>
      <p:pic>
        <p:nvPicPr>
          <p:cNvPr id="5" name="Recorded Sound" descr="Recorded Sound">
            <a:hlinkClick r:id="" action="ppaction://media"/>
            <a:extLst>
              <a:ext uri="{FF2B5EF4-FFF2-40B4-BE49-F238E27FC236}">
                <a16:creationId xmlns:a16="http://schemas.microsoft.com/office/drawing/2014/main" id="{3FA9B88F-1C48-DB47-832C-D88F407FA1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2038927"/>
            <a:ext cx="812800" cy="812800"/>
          </a:xfrm>
          <a:prstGeom prst="rect">
            <a:avLst/>
          </a:prstGeom>
        </p:spPr>
      </p:pic>
    </p:spTree>
    <p:extLst>
      <p:ext uri="{BB962C8B-B14F-4D97-AF65-F5344CB8AC3E}">
        <p14:creationId xmlns:p14="http://schemas.microsoft.com/office/powerpoint/2010/main" val="333763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31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31A2A-C9EF-CC4C-87D3-B36E139C7ACE}"/>
              </a:ext>
            </a:extLst>
          </p:cNvPr>
          <p:cNvSpPr>
            <a:spLocks noGrp="1"/>
          </p:cNvSpPr>
          <p:nvPr>
            <p:ph type="title"/>
          </p:nvPr>
        </p:nvSpPr>
        <p:spPr>
          <a:xfrm>
            <a:off x="838200" y="585216"/>
            <a:ext cx="10515600" cy="1325563"/>
          </a:xfrm>
        </p:spPr>
        <p:txBody>
          <a:bodyPr>
            <a:normAutofit/>
          </a:bodyPr>
          <a:lstStyle/>
          <a:p>
            <a:r>
              <a:rPr lang="en-US">
                <a:solidFill>
                  <a:schemeClr val="bg1"/>
                </a:solidFill>
              </a:rPr>
              <a:t>Noor</a:t>
            </a:r>
          </a:p>
        </p:txBody>
      </p:sp>
      <p:sp>
        <p:nvSpPr>
          <p:cNvPr id="3" name="Content Placeholder 2">
            <a:extLst>
              <a:ext uri="{FF2B5EF4-FFF2-40B4-BE49-F238E27FC236}">
                <a16:creationId xmlns:a16="http://schemas.microsoft.com/office/drawing/2014/main" id="{EEE55190-E1A5-1B43-AEC4-59F1CAD992F8}"/>
              </a:ext>
            </a:extLst>
          </p:cNvPr>
          <p:cNvSpPr>
            <a:spLocks noGrp="1"/>
          </p:cNvSpPr>
          <p:nvPr>
            <p:ph idx="1"/>
          </p:nvPr>
        </p:nvSpPr>
        <p:spPr>
          <a:xfrm>
            <a:off x="838200" y="2516777"/>
            <a:ext cx="5015484" cy="3660185"/>
          </a:xfrm>
        </p:spPr>
        <p:txBody>
          <a:bodyPr>
            <a:normAutofit/>
          </a:bodyPr>
          <a:lstStyle/>
          <a:p>
            <a:r>
              <a:rPr lang="en-US" sz="2200"/>
              <a:t>Does she manage to maintain her fiery spirit throughout their ordeal?</a:t>
            </a:r>
          </a:p>
          <a:p>
            <a:endParaRPr lang="en-US" sz="2200"/>
          </a:p>
        </p:txBody>
      </p:sp>
      <p:pic>
        <p:nvPicPr>
          <p:cNvPr id="4" name="Picture 3">
            <a:extLst>
              <a:ext uri="{FF2B5EF4-FFF2-40B4-BE49-F238E27FC236}">
                <a16:creationId xmlns:a16="http://schemas.microsoft.com/office/drawing/2014/main" id="{407EE0B1-2CCF-F245-8355-35DAE190971D}"/>
              </a:ext>
            </a:extLst>
          </p:cNvPr>
          <p:cNvPicPr>
            <a:picLocks noChangeAspect="1"/>
          </p:cNvPicPr>
          <p:nvPr/>
        </p:nvPicPr>
        <p:blipFill rotWithShape="1">
          <a:blip r:embed="rId5"/>
          <a:srcRect t="19974" b="3731"/>
          <a:stretch/>
        </p:blipFill>
        <p:spPr>
          <a:xfrm>
            <a:off x="6338316" y="2516777"/>
            <a:ext cx="5015484" cy="3660185"/>
          </a:xfrm>
          <a:prstGeom prst="rect">
            <a:avLst/>
          </a:prstGeom>
        </p:spPr>
      </p:pic>
      <p:pic>
        <p:nvPicPr>
          <p:cNvPr id="5" name="Recorded Sound" descr="Recorded Sound">
            <a:hlinkClick r:id="" action="ppaction://media"/>
            <a:extLst>
              <a:ext uri="{FF2B5EF4-FFF2-40B4-BE49-F238E27FC236}">
                <a16:creationId xmlns:a16="http://schemas.microsoft.com/office/drawing/2014/main" id="{8ED6D559-1A39-4149-AFAB-17EA3A01C6C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865746" y="4089400"/>
            <a:ext cx="812800" cy="812800"/>
          </a:xfrm>
          <a:prstGeom prst="rect">
            <a:avLst/>
          </a:prstGeom>
        </p:spPr>
      </p:pic>
    </p:spTree>
    <p:extLst>
      <p:ext uri="{BB962C8B-B14F-4D97-AF65-F5344CB8AC3E}">
        <p14:creationId xmlns:p14="http://schemas.microsoft.com/office/powerpoint/2010/main" val="9230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5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12022-8B1F-AF49-85F0-12EA22E59110}"/>
              </a:ext>
            </a:extLst>
          </p:cNvPr>
          <p:cNvSpPr>
            <a:spLocks noGrp="1"/>
          </p:cNvSpPr>
          <p:nvPr>
            <p:ph type="title"/>
          </p:nvPr>
        </p:nvSpPr>
        <p:spPr>
          <a:xfrm>
            <a:off x="648929" y="629266"/>
            <a:ext cx="6586491" cy="1676603"/>
          </a:xfrm>
        </p:spPr>
        <p:txBody>
          <a:bodyPr>
            <a:normAutofit/>
          </a:bodyPr>
          <a:lstStyle/>
          <a:p>
            <a:r>
              <a:rPr lang="en-US" dirty="0" err="1"/>
              <a:t>Safa</a:t>
            </a:r>
            <a:endParaRPr lang="en-US" dirty="0"/>
          </a:p>
        </p:txBody>
      </p:sp>
      <p:sp>
        <p:nvSpPr>
          <p:cNvPr id="3" name="Content Placeholder 2">
            <a:extLst>
              <a:ext uri="{FF2B5EF4-FFF2-40B4-BE49-F238E27FC236}">
                <a16:creationId xmlns:a16="http://schemas.microsoft.com/office/drawing/2014/main" id="{54587C8B-3CB0-4246-9549-3B7EB4EDE563}"/>
              </a:ext>
            </a:extLst>
          </p:cNvPr>
          <p:cNvSpPr>
            <a:spLocks noGrp="1"/>
          </p:cNvSpPr>
          <p:nvPr>
            <p:ph idx="1"/>
          </p:nvPr>
        </p:nvSpPr>
        <p:spPr>
          <a:xfrm>
            <a:off x="648930" y="2438400"/>
            <a:ext cx="6586489" cy="3785419"/>
          </a:xfrm>
        </p:spPr>
        <p:txBody>
          <a:bodyPr>
            <a:normAutofit/>
          </a:bodyPr>
          <a:lstStyle/>
          <a:p>
            <a:r>
              <a:rPr lang="en-US" sz="2400"/>
              <a:t>How will she come out of the conflict?</a:t>
            </a:r>
          </a:p>
        </p:txBody>
      </p:sp>
      <p:sp>
        <p:nvSpPr>
          <p:cNvPr id="9" name="Rectangle 8">
            <a:extLst>
              <a:ext uri="{FF2B5EF4-FFF2-40B4-BE49-F238E27FC236}">
                <a16:creationId xmlns:a16="http://schemas.microsoft.com/office/drawing/2014/main" id="{889FFB6D-03D3-44AC-BBAA-FA8A286C9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2"/>
            <a:ext cx="4639056"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5" descr="A picture containing drawing&#10;&#10;Description automatically generated">
            <a:extLst>
              <a:ext uri="{FF2B5EF4-FFF2-40B4-BE49-F238E27FC236}">
                <a16:creationId xmlns:a16="http://schemas.microsoft.com/office/drawing/2014/main" id="{C34609FB-7934-5842-9A12-E0BA2DC049A7}"/>
              </a:ext>
            </a:extLst>
          </p:cNvPr>
          <p:cNvPicPr>
            <a:picLocks noChangeAspect="1"/>
          </p:cNvPicPr>
          <p:nvPr/>
        </p:nvPicPr>
        <p:blipFill rotWithShape="1">
          <a:blip r:embed="rId5"/>
          <a:srcRect t="2329" r="-1" b="-1"/>
          <a:stretch/>
        </p:blipFill>
        <p:spPr>
          <a:xfrm>
            <a:off x="8193023" y="640082"/>
            <a:ext cx="3359313" cy="5577837"/>
          </a:xfrm>
          <a:prstGeom prst="rect">
            <a:avLst/>
          </a:prstGeom>
          <a:effectLst/>
        </p:spPr>
      </p:pic>
      <p:pic>
        <p:nvPicPr>
          <p:cNvPr id="5" name="Recorded Sound" descr="Recorded Sound">
            <a:hlinkClick r:id="" action="ppaction://media"/>
            <a:extLst>
              <a:ext uri="{FF2B5EF4-FFF2-40B4-BE49-F238E27FC236}">
                <a16:creationId xmlns:a16="http://schemas.microsoft.com/office/drawing/2014/main" id="{013A4562-0818-EA48-A44C-1236290FD8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67527" y="3924709"/>
            <a:ext cx="812800" cy="812800"/>
          </a:xfrm>
          <a:prstGeom prst="rect">
            <a:avLst/>
          </a:prstGeom>
        </p:spPr>
      </p:pic>
    </p:spTree>
    <p:extLst>
      <p:ext uri="{BB962C8B-B14F-4D97-AF65-F5344CB8AC3E}">
        <p14:creationId xmlns:p14="http://schemas.microsoft.com/office/powerpoint/2010/main" val="11457594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B6C5-8DE0-E24D-812D-3B6127D1820A}"/>
              </a:ext>
            </a:extLst>
          </p:cNvPr>
          <p:cNvSpPr>
            <a:spLocks noGrp="1"/>
          </p:cNvSpPr>
          <p:nvPr>
            <p:ph type="title"/>
          </p:nvPr>
        </p:nvSpPr>
        <p:spPr/>
        <p:txBody>
          <a:bodyPr/>
          <a:lstStyle/>
          <a:p>
            <a:r>
              <a:rPr lang="en-US" dirty="0"/>
              <a:t>Ali</a:t>
            </a:r>
          </a:p>
        </p:txBody>
      </p:sp>
      <p:sp>
        <p:nvSpPr>
          <p:cNvPr id="3" name="Content Placeholder 2">
            <a:extLst>
              <a:ext uri="{FF2B5EF4-FFF2-40B4-BE49-F238E27FC236}">
                <a16:creationId xmlns:a16="http://schemas.microsoft.com/office/drawing/2014/main" id="{82FFCBAE-7860-AD49-B55C-2901E5DBC273}"/>
              </a:ext>
            </a:extLst>
          </p:cNvPr>
          <p:cNvSpPr>
            <a:spLocks noGrp="1"/>
          </p:cNvSpPr>
          <p:nvPr>
            <p:ph idx="1"/>
          </p:nvPr>
        </p:nvSpPr>
        <p:spPr/>
        <p:txBody>
          <a:bodyPr/>
          <a:lstStyle/>
          <a:p>
            <a:r>
              <a:rPr lang="en-US" dirty="0"/>
              <a:t>Will he still retain some innocence during the invasion?</a:t>
            </a:r>
          </a:p>
        </p:txBody>
      </p:sp>
      <p:pic>
        <p:nvPicPr>
          <p:cNvPr id="4" name="Picture 3">
            <a:extLst>
              <a:ext uri="{FF2B5EF4-FFF2-40B4-BE49-F238E27FC236}">
                <a16:creationId xmlns:a16="http://schemas.microsoft.com/office/drawing/2014/main" id="{8C580FB4-F81D-1444-9AB5-917523059FC8}"/>
              </a:ext>
            </a:extLst>
          </p:cNvPr>
          <p:cNvPicPr>
            <a:picLocks noChangeAspect="1"/>
          </p:cNvPicPr>
          <p:nvPr/>
        </p:nvPicPr>
        <p:blipFill>
          <a:blip r:embed="rId5"/>
          <a:stretch>
            <a:fillRect/>
          </a:stretch>
        </p:blipFill>
        <p:spPr>
          <a:xfrm>
            <a:off x="4842351" y="2401268"/>
            <a:ext cx="2507298" cy="3775695"/>
          </a:xfrm>
          <a:prstGeom prst="rect">
            <a:avLst/>
          </a:prstGeom>
        </p:spPr>
      </p:pic>
      <p:pic>
        <p:nvPicPr>
          <p:cNvPr id="5" name="Recorded Sound" descr="Recorded Sound">
            <a:hlinkClick r:id="" action="ppaction://media"/>
            <a:extLst>
              <a:ext uri="{FF2B5EF4-FFF2-40B4-BE49-F238E27FC236}">
                <a16:creationId xmlns:a16="http://schemas.microsoft.com/office/drawing/2014/main" id="{4067AB85-418D-A945-992D-5EC255664E7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90349" y="3352800"/>
            <a:ext cx="812800" cy="812800"/>
          </a:xfrm>
          <a:prstGeom prst="rect">
            <a:avLst/>
          </a:prstGeom>
        </p:spPr>
      </p:pic>
    </p:spTree>
    <p:extLst>
      <p:ext uri="{BB962C8B-B14F-4D97-AF65-F5344CB8AC3E}">
        <p14:creationId xmlns:p14="http://schemas.microsoft.com/office/powerpoint/2010/main" val="19177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14" name="Rectangle 13">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64BF9AE-B62D-D745-AF10-889B3E3C0435}"/>
              </a:ext>
            </a:extLst>
          </p:cNvPr>
          <p:cNvPicPr>
            <a:picLocks noChangeAspect="1"/>
          </p:cNvPicPr>
          <p:nvPr/>
        </p:nvPicPr>
        <p:blipFill>
          <a:blip r:embed="rId5"/>
          <a:stretch>
            <a:fillRect/>
          </a:stretch>
        </p:blipFill>
        <p:spPr>
          <a:xfrm>
            <a:off x="1168823" y="753230"/>
            <a:ext cx="4212694" cy="2414016"/>
          </a:xfrm>
          <a:prstGeom prst="rect">
            <a:avLst/>
          </a:prstGeom>
        </p:spPr>
      </p:pic>
      <p:grpSp>
        <p:nvGrpSpPr>
          <p:cNvPr id="17" name="Group 16">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18" name="Rectangle 17">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3" name="Picture 2" descr="A picture containing food&#10;&#10;Description automatically generated">
            <a:extLst>
              <a:ext uri="{FF2B5EF4-FFF2-40B4-BE49-F238E27FC236}">
                <a16:creationId xmlns:a16="http://schemas.microsoft.com/office/drawing/2014/main" id="{524480AF-7871-9343-BB2F-ED57F099E415}"/>
              </a:ext>
            </a:extLst>
          </p:cNvPr>
          <p:cNvPicPr>
            <a:picLocks noChangeAspect="1"/>
          </p:cNvPicPr>
          <p:nvPr/>
        </p:nvPicPr>
        <p:blipFill>
          <a:blip r:embed="rId6"/>
          <a:stretch>
            <a:fillRect/>
          </a:stretch>
        </p:blipFill>
        <p:spPr>
          <a:xfrm>
            <a:off x="983749" y="3716532"/>
            <a:ext cx="1753810" cy="2395728"/>
          </a:xfrm>
          <a:prstGeom prst="rect">
            <a:avLst/>
          </a:prstGeom>
        </p:spPr>
      </p:pic>
      <p:grpSp>
        <p:nvGrpSpPr>
          <p:cNvPr id="21" name="Group 20">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22" name="Rectangle 21">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85631E52-FCDE-D24C-8CF6-94FD476529FC}"/>
              </a:ext>
            </a:extLst>
          </p:cNvPr>
          <p:cNvPicPr>
            <a:picLocks noChangeAspect="1"/>
          </p:cNvPicPr>
          <p:nvPr/>
        </p:nvPicPr>
        <p:blipFill>
          <a:blip r:embed="rId7"/>
          <a:stretch>
            <a:fillRect/>
          </a:stretch>
        </p:blipFill>
        <p:spPr>
          <a:xfrm>
            <a:off x="3549862" y="3928608"/>
            <a:ext cx="2322576" cy="1971575"/>
          </a:xfrm>
          <a:prstGeom prst="rect">
            <a:avLst/>
          </a:prstGeom>
        </p:spPr>
      </p:pic>
      <p:grpSp>
        <p:nvGrpSpPr>
          <p:cNvPr id="25" name="Group 24">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26" name="Rectangle 25">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55B2A85-39E7-D446-9BB7-097EE15A9E28}"/>
              </a:ext>
            </a:extLst>
          </p:cNvPr>
          <p:cNvPicPr>
            <a:picLocks noChangeAspect="1"/>
          </p:cNvPicPr>
          <p:nvPr/>
        </p:nvPicPr>
        <p:blipFill>
          <a:blip r:embed="rId8"/>
          <a:stretch>
            <a:fillRect/>
          </a:stretch>
        </p:blipFill>
        <p:spPr>
          <a:xfrm>
            <a:off x="7385845" y="763702"/>
            <a:ext cx="3091634" cy="5340096"/>
          </a:xfrm>
          <a:prstGeom prst="rect">
            <a:avLst/>
          </a:prstGeom>
        </p:spPr>
      </p:pic>
      <p:pic>
        <p:nvPicPr>
          <p:cNvPr id="2" name="Recorded Sound" descr="Recorded Sound">
            <a:hlinkClick r:id="" action="ppaction://media"/>
            <a:extLst>
              <a:ext uri="{FF2B5EF4-FFF2-40B4-BE49-F238E27FC236}">
                <a16:creationId xmlns:a16="http://schemas.microsoft.com/office/drawing/2014/main" id="{114AE36A-B62B-2E49-9D61-A1795C18119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82508" y="1013691"/>
            <a:ext cx="812800" cy="812800"/>
          </a:xfrm>
          <a:prstGeom prst="rect">
            <a:avLst/>
          </a:prstGeom>
        </p:spPr>
      </p:pic>
    </p:spTree>
    <p:extLst>
      <p:ext uri="{BB962C8B-B14F-4D97-AF65-F5344CB8AC3E}">
        <p14:creationId xmlns:p14="http://schemas.microsoft.com/office/powerpoint/2010/main" val="22419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E122B7-5CC1-A549-BDD4-F98AC4730DED}"/>
              </a:ext>
            </a:extLst>
          </p:cNvPr>
          <p:cNvSpPr>
            <a:spLocks noGrp="1"/>
          </p:cNvSpPr>
          <p:nvPr>
            <p:ph type="title"/>
          </p:nvPr>
        </p:nvSpPr>
        <p:spPr>
          <a:xfrm>
            <a:off x="750242" y="632990"/>
            <a:ext cx="4062643" cy="1043409"/>
          </a:xfrm>
        </p:spPr>
        <p:txBody>
          <a:bodyPr>
            <a:normAutofit/>
          </a:bodyPr>
          <a:lstStyle/>
          <a:p>
            <a:r>
              <a:rPr lang="en-US" sz="3300"/>
              <a:t>Showing their characteristics</a:t>
            </a:r>
          </a:p>
        </p:txBody>
      </p:sp>
      <p:sp>
        <p:nvSpPr>
          <p:cNvPr id="9" name="Content Placeholder 8">
            <a:extLst>
              <a:ext uri="{FF2B5EF4-FFF2-40B4-BE49-F238E27FC236}">
                <a16:creationId xmlns:a16="http://schemas.microsoft.com/office/drawing/2014/main" id="{8FFE3C31-E45B-4577-ABEA-2D28A05E2821}"/>
              </a:ext>
            </a:extLst>
          </p:cNvPr>
          <p:cNvSpPr>
            <a:spLocks noGrp="1"/>
          </p:cNvSpPr>
          <p:nvPr>
            <p:ph idx="1"/>
          </p:nvPr>
        </p:nvSpPr>
        <p:spPr>
          <a:xfrm>
            <a:off x="518474" y="1774372"/>
            <a:ext cx="4064409" cy="2754086"/>
          </a:xfrm>
        </p:spPr>
        <p:txBody>
          <a:bodyPr anchor="t">
            <a:normAutofit lnSpcReduction="10000"/>
          </a:bodyPr>
          <a:lstStyle/>
          <a:p>
            <a:r>
              <a:rPr lang="en-US" sz="1800" dirty="0"/>
              <a:t>How are the different characteristics of each lion shown through their stances here after the zoo’s cages have been blown up?  </a:t>
            </a:r>
          </a:p>
          <a:p>
            <a:endParaRPr lang="en-US" sz="1800" dirty="0"/>
          </a:p>
          <a:p>
            <a:r>
              <a:rPr lang="en-US" sz="1800" dirty="0"/>
              <a:t>As you continue to read, think about how these family “portraits” are drawn at different stages of the story.  Do their stances remain the same?  Or do </a:t>
            </a:r>
            <a:r>
              <a:rPr lang="en-US" sz="1800"/>
              <a:t>they change?  </a:t>
            </a:r>
          </a:p>
        </p:txBody>
      </p:sp>
      <p:pic>
        <p:nvPicPr>
          <p:cNvPr id="5" name="Content Placeholder 4" descr="A picture containing indoor, table, photo, sitting&#10;&#10;Description automatically generated">
            <a:extLst>
              <a:ext uri="{FF2B5EF4-FFF2-40B4-BE49-F238E27FC236}">
                <a16:creationId xmlns:a16="http://schemas.microsoft.com/office/drawing/2014/main" id="{333D4767-569C-FE4D-8E50-E7C4AC5FD4BA}"/>
              </a:ext>
            </a:extLst>
          </p:cNvPr>
          <p:cNvPicPr>
            <a:picLocks noChangeAspect="1"/>
          </p:cNvPicPr>
          <p:nvPr/>
        </p:nvPicPr>
        <p:blipFill rotWithShape="1">
          <a:blip r:embed="rId5"/>
          <a:srcRect t="5706" r="2" b="2"/>
          <a:stretch/>
        </p:blipFill>
        <p:spPr>
          <a:xfrm>
            <a:off x="6038101" y="833771"/>
            <a:ext cx="5510771" cy="4897531"/>
          </a:xfrm>
          <a:prstGeom prst="rect">
            <a:avLst/>
          </a:prstGeom>
        </p:spPr>
      </p:pic>
      <p:pic>
        <p:nvPicPr>
          <p:cNvPr id="4" name="Recorded Sound" descr="Recorded Sound">
            <a:hlinkClick r:id="" action="ppaction://media"/>
            <a:extLst>
              <a:ext uri="{FF2B5EF4-FFF2-40B4-BE49-F238E27FC236}">
                <a16:creationId xmlns:a16="http://schemas.microsoft.com/office/drawing/2014/main" id="{58105C6D-FCBE-DB4C-A911-7E8B2B9440F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8800" y="4960893"/>
            <a:ext cx="812800" cy="812800"/>
          </a:xfrm>
          <a:prstGeom prst="rect">
            <a:avLst/>
          </a:prstGeom>
        </p:spPr>
      </p:pic>
    </p:spTree>
    <p:extLst>
      <p:ext uri="{BB962C8B-B14F-4D97-AF65-F5344CB8AC3E}">
        <p14:creationId xmlns:p14="http://schemas.microsoft.com/office/powerpoint/2010/main" val="3206424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740</Words>
  <Application>Microsoft Macintosh PowerPoint</Application>
  <PresentationFormat>Widescreen</PresentationFormat>
  <Paragraphs>30</Paragraphs>
  <Slides>8</Slides>
  <Notes>8</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Pride of Baghdad</vt:lpstr>
      <vt:lpstr>What’s the story about?</vt:lpstr>
      <vt:lpstr>Zill</vt:lpstr>
      <vt:lpstr>Noor</vt:lpstr>
      <vt:lpstr>Safa</vt:lpstr>
      <vt:lpstr>Ali</vt:lpstr>
      <vt:lpstr>PowerPoint Presentation</vt:lpstr>
      <vt:lpstr>Showing their characteristics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Pride of Baghdad</dc:title>
  <dc:creator>MacCartey, Kelli D</dc:creator>
  <cp:lastModifiedBy>MacCartey, Kelli D</cp:lastModifiedBy>
  <cp:revision>6</cp:revision>
  <dcterms:created xsi:type="dcterms:W3CDTF">2020-06-05T19:40:00Z</dcterms:created>
  <dcterms:modified xsi:type="dcterms:W3CDTF">2020-06-06T20:39:45Z</dcterms:modified>
</cp:coreProperties>
</file>