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29"/>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73AB-2FC9-4C4E-A025-0C5C6D2197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ED2B36-BA4D-E240-811B-B143E3717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A48E4E-FFC4-3043-AA3F-E36CC63236DE}"/>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5" name="Footer Placeholder 4">
            <a:extLst>
              <a:ext uri="{FF2B5EF4-FFF2-40B4-BE49-F238E27FC236}">
                <a16:creationId xmlns:a16="http://schemas.microsoft.com/office/drawing/2014/main" id="{8253DAAA-4317-0A40-8D9F-F94DF6907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94060-9E09-3443-B19E-22443A0C5D57}"/>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220028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178A-457C-4D41-991A-2642337397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CAF1CB-3E7E-3441-ABF7-F0DCE9ECC7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F86E0-452F-4C40-8B20-44B8931F6A34}"/>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5" name="Footer Placeholder 4">
            <a:extLst>
              <a:ext uri="{FF2B5EF4-FFF2-40B4-BE49-F238E27FC236}">
                <a16:creationId xmlns:a16="http://schemas.microsoft.com/office/drawing/2014/main" id="{D832D471-AB6F-5849-8C9C-8CA007FAD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7A37C-7D93-8849-8074-C9718DD9B006}"/>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76336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49B1C1-5168-744D-AEAA-C4415C1601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4F2D5D-F122-2748-BDC8-AE3FFBD3B3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23C2D-0ED0-8143-9B1A-364597A4DD3A}"/>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5" name="Footer Placeholder 4">
            <a:extLst>
              <a:ext uri="{FF2B5EF4-FFF2-40B4-BE49-F238E27FC236}">
                <a16:creationId xmlns:a16="http://schemas.microsoft.com/office/drawing/2014/main" id="{E9C657B3-DA36-F742-9159-ED2CF362B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6C156-D239-7248-B135-B4079B35785C}"/>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326476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D19-0815-DE42-88D6-40B7462DC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E65952-0D3D-5144-B00C-B0859FC72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259BD-40B8-1D46-8D55-63B14B5CD92E}"/>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5" name="Footer Placeholder 4">
            <a:extLst>
              <a:ext uri="{FF2B5EF4-FFF2-40B4-BE49-F238E27FC236}">
                <a16:creationId xmlns:a16="http://schemas.microsoft.com/office/drawing/2014/main" id="{E58D5734-B4A4-1C4D-9809-3FA08373E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FC786-3963-2E48-8E3D-C18E5526612B}"/>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176428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2454-9FC4-EF4C-A169-8C4288BFC5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29731D-2D39-B943-A2AC-8641E48F7F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DF0A-121F-6440-A918-D246F7EAB31E}"/>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5" name="Footer Placeholder 4">
            <a:extLst>
              <a:ext uri="{FF2B5EF4-FFF2-40B4-BE49-F238E27FC236}">
                <a16:creationId xmlns:a16="http://schemas.microsoft.com/office/drawing/2014/main" id="{A4E94638-551B-F541-AADE-278F6C718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6BFC7-0211-2748-A41C-5C9231DF100C}"/>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310668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BC92-D8DC-4446-8025-3382DB128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C7FBE-B902-EF47-92E3-DD6B74C6F1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B4010A-5815-934E-82CA-3627ADF57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DB809E-98BC-8243-91AA-B7CB7290682B}"/>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6" name="Footer Placeholder 5">
            <a:extLst>
              <a:ext uri="{FF2B5EF4-FFF2-40B4-BE49-F238E27FC236}">
                <a16:creationId xmlns:a16="http://schemas.microsoft.com/office/drawing/2014/main" id="{715598C8-EF21-CA4E-A910-68287F67F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B6C8CE-CFDA-FD4F-9F81-95605206FDF6}"/>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355382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6944-3134-144E-AA4E-0C9C3A2423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7A4EF-4D98-F845-8714-156B0C5C2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6305B9-CE3F-DE44-9D1C-4457AF72C4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D7BF40-CC94-BD47-AAFB-D1E1B59C0E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FD3E5C-F4FE-F044-9A87-FB0CE63B0E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B26EC9-ACE6-A448-8599-EB13A5489B6A}"/>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8" name="Footer Placeholder 7">
            <a:extLst>
              <a:ext uri="{FF2B5EF4-FFF2-40B4-BE49-F238E27FC236}">
                <a16:creationId xmlns:a16="http://schemas.microsoft.com/office/drawing/2014/main" id="{F4AEAA3A-8635-334D-877C-7DC7192509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65445D-47BB-CB47-8FC5-DB68E793A8BC}"/>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81032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96B3-B3C2-F149-80A5-AAC5BD9890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A2BF53-6B31-FF45-AD6E-E01CB7AC5C10}"/>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4" name="Footer Placeholder 3">
            <a:extLst>
              <a:ext uri="{FF2B5EF4-FFF2-40B4-BE49-F238E27FC236}">
                <a16:creationId xmlns:a16="http://schemas.microsoft.com/office/drawing/2014/main" id="{205F7790-8F8B-C349-B8D5-410B78560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FF8A0-0A4D-DC43-9B39-B92B76E1BA51}"/>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177404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94EA3-BD03-5549-BD62-6B352FCFE19C}"/>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3" name="Footer Placeholder 2">
            <a:extLst>
              <a:ext uri="{FF2B5EF4-FFF2-40B4-BE49-F238E27FC236}">
                <a16:creationId xmlns:a16="http://schemas.microsoft.com/office/drawing/2014/main" id="{6959478D-F44C-D449-9873-EABAE4CF82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48C00B-6BDB-A447-A9E0-921B2086E51D}"/>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235197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11D5-588A-2447-9722-3866236AA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57A4A7-C8AB-B245-B346-DA222067D4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48BFB0-806D-F343-8661-5EBD8EAC2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A9A00-6C7E-E343-A8FB-40A57D79152B}"/>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6" name="Footer Placeholder 5">
            <a:extLst>
              <a:ext uri="{FF2B5EF4-FFF2-40B4-BE49-F238E27FC236}">
                <a16:creationId xmlns:a16="http://schemas.microsoft.com/office/drawing/2014/main" id="{AD031CE2-E779-C54B-8EDB-D75FEED4A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0F4F6-606C-E34C-945E-37CFB45FD882}"/>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76080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2AB0-5B83-FD49-9DB1-3C9CC9C44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383731-B2B3-C84C-932A-5EA4F82DE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BBE473-187A-1D43-A576-6A7030685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7B691-7D4E-AF44-8ABA-91A6C3EC314E}"/>
              </a:ext>
            </a:extLst>
          </p:cNvPr>
          <p:cNvSpPr>
            <a:spLocks noGrp="1"/>
          </p:cNvSpPr>
          <p:nvPr>
            <p:ph type="dt" sz="half" idx="10"/>
          </p:nvPr>
        </p:nvSpPr>
        <p:spPr/>
        <p:txBody>
          <a:bodyPr/>
          <a:lstStyle/>
          <a:p>
            <a:fld id="{8D4CB2EE-DDFE-0F49-8585-EAC901440FC8}" type="datetimeFigureOut">
              <a:rPr lang="en-US" smtClean="0"/>
              <a:t>5/31/21</a:t>
            </a:fld>
            <a:endParaRPr lang="en-US"/>
          </a:p>
        </p:txBody>
      </p:sp>
      <p:sp>
        <p:nvSpPr>
          <p:cNvPr id="6" name="Footer Placeholder 5">
            <a:extLst>
              <a:ext uri="{FF2B5EF4-FFF2-40B4-BE49-F238E27FC236}">
                <a16:creationId xmlns:a16="http://schemas.microsoft.com/office/drawing/2014/main" id="{004E7C55-E133-2B4C-927F-685CD2296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B2CB8-A5CA-E547-A71C-E979D0A635DB}"/>
              </a:ext>
            </a:extLst>
          </p:cNvPr>
          <p:cNvSpPr>
            <a:spLocks noGrp="1"/>
          </p:cNvSpPr>
          <p:nvPr>
            <p:ph type="sldNum" sz="quarter" idx="12"/>
          </p:nvPr>
        </p:nvSpPr>
        <p:spPr/>
        <p:txBody>
          <a:bodyPr/>
          <a:lstStyle/>
          <a:p>
            <a:fld id="{537D7002-EA26-BA40-BAF4-18151F3D1FA1}" type="slidenum">
              <a:rPr lang="en-US" smtClean="0"/>
              <a:t>‹#›</a:t>
            </a:fld>
            <a:endParaRPr lang="en-US"/>
          </a:p>
        </p:txBody>
      </p:sp>
    </p:spTree>
    <p:extLst>
      <p:ext uri="{BB962C8B-B14F-4D97-AF65-F5344CB8AC3E}">
        <p14:creationId xmlns:p14="http://schemas.microsoft.com/office/powerpoint/2010/main" val="42006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32E5A-E0E5-514E-89D0-7E16BAADE4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6715E2-293C-A74C-9FAB-59E989951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87B65-3A46-7241-895B-B00D3AC6C1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CB2EE-DDFE-0F49-8585-EAC901440FC8}" type="datetimeFigureOut">
              <a:rPr lang="en-US" smtClean="0"/>
              <a:t>5/31/21</a:t>
            </a:fld>
            <a:endParaRPr lang="en-US"/>
          </a:p>
        </p:txBody>
      </p:sp>
      <p:sp>
        <p:nvSpPr>
          <p:cNvPr id="5" name="Footer Placeholder 4">
            <a:extLst>
              <a:ext uri="{FF2B5EF4-FFF2-40B4-BE49-F238E27FC236}">
                <a16:creationId xmlns:a16="http://schemas.microsoft.com/office/drawing/2014/main" id="{B3434AEF-4BF9-0E4E-AAB3-4B457F1C3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B9BE5B-2C29-8D41-A2A2-881AC9CCB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D7002-EA26-BA40-BAF4-18151F3D1FA1}" type="slidenum">
              <a:rPr lang="en-US" smtClean="0"/>
              <a:t>‹#›</a:t>
            </a:fld>
            <a:endParaRPr lang="en-US"/>
          </a:p>
        </p:txBody>
      </p:sp>
    </p:spTree>
    <p:extLst>
      <p:ext uri="{BB962C8B-B14F-4D97-AF65-F5344CB8AC3E}">
        <p14:creationId xmlns:p14="http://schemas.microsoft.com/office/powerpoint/2010/main" val="148163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8B624-E0A5-254B-97F1-96AB0189D34C}"/>
              </a:ext>
            </a:extLst>
          </p:cNvPr>
          <p:cNvSpPr>
            <a:spLocks noGrp="1"/>
          </p:cNvSpPr>
          <p:nvPr>
            <p:ph type="ctrTitle"/>
          </p:nvPr>
        </p:nvSpPr>
        <p:spPr>
          <a:xfrm>
            <a:off x="1524000" y="1293338"/>
            <a:ext cx="9144000" cy="3274592"/>
          </a:xfrm>
        </p:spPr>
        <p:txBody>
          <a:bodyPr anchor="ctr">
            <a:normAutofit/>
          </a:bodyPr>
          <a:lstStyle/>
          <a:p>
            <a:r>
              <a:rPr lang="en-US" sz="7200"/>
              <a:t>Provocative Panels</a:t>
            </a:r>
          </a:p>
        </p:txBody>
      </p:sp>
      <p:sp>
        <p:nvSpPr>
          <p:cNvPr id="3" name="Subtitle 2">
            <a:extLst>
              <a:ext uri="{FF2B5EF4-FFF2-40B4-BE49-F238E27FC236}">
                <a16:creationId xmlns:a16="http://schemas.microsoft.com/office/drawing/2014/main" id="{EB345D93-E39D-F04C-B747-2FB351B372C7}"/>
              </a:ext>
            </a:extLst>
          </p:cNvPr>
          <p:cNvSpPr>
            <a:spLocks noGrp="1"/>
          </p:cNvSpPr>
          <p:nvPr>
            <p:ph type="subTitle" idx="1"/>
          </p:nvPr>
        </p:nvSpPr>
        <p:spPr>
          <a:xfrm>
            <a:off x="1524000" y="5514052"/>
            <a:ext cx="9144000" cy="651910"/>
          </a:xfrm>
        </p:spPr>
        <p:txBody>
          <a:bodyPr anchor="ctr">
            <a:normAutofit/>
          </a:bodyPr>
          <a:lstStyle/>
          <a:p>
            <a:r>
              <a:rPr lang="en-US" i="1" dirty="0"/>
              <a:t>Maus II:  And Here My Troubles Began</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63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21F2645-E0AF-1A4B-A74D-80FEFB062A67}"/>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“I love you too”</a:t>
            </a:r>
          </a:p>
        </p:txBody>
      </p:sp>
      <p:pic>
        <p:nvPicPr>
          <p:cNvPr id="8" name="Content Placeholder 7" descr="A picture containing text, book&#10;&#10;Description automatically generated">
            <a:extLst>
              <a:ext uri="{FF2B5EF4-FFF2-40B4-BE49-F238E27FC236}">
                <a16:creationId xmlns:a16="http://schemas.microsoft.com/office/drawing/2014/main" id="{A34FA564-82F6-3745-B981-BB1CD9BD0696}"/>
              </a:ext>
            </a:extLst>
          </p:cNvPr>
          <p:cNvPicPr>
            <a:picLocks noGrp="1" noChangeAspect="1"/>
          </p:cNvPicPr>
          <p:nvPr>
            <p:ph idx="1"/>
          </p:nvPr>
        </p:nvPicPr>
        <p:blipFill rotWithShape="1">
          <a:blip r:embed="rId2"/>
          <a:srcRect t="13994" r="1" b="4334"/>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5F7A4DC9-D020-4740-968C-709749900D62}"/>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1700">
                <a:solidFill>
                  <a:srgbClr val="FFFFFF"/>
                </a:solidFill>
              </a:rPr>
              <a:t>In this panel sequence here, Artie is on the phone with his father after he had claimed to have a heart attack.  We don’t hear Vladek’s voice, so we have to infer what he is saying to Artie.  In the fourth panel here, Artie seems to uncomfortably respond to his father saying that he loves him, as indicated by the ellipsis (a pause) and “um.”  He has trouble saying this back, or is at least hesitant.  </a:t>
            </a:r>
          </a:p>
          <a:p>
            <a:pPr indent="-228600">
              <a:buFont typeface="Arial" panose="020B0604020202020204" pitchFamily="34" charset="0"/>
              <a:buChar char="•"/>
            </a:pPr>
            <a:r>
              <a:rPr lang="en-US" sz="1700" b="1">
                <a:solidFill>
                  <a:srgbClr val="FFFFFF"/>
                </a:solidFill>
              </a:rPr>
              <a:t>Question:  </a:t>
            </a:r>
            <a:r>
              <a:rPr lang="en-US" sz="1700">
                <a:solidFill>
                  <a:srgbClr val="FFFFFF"/>
                </a:solidFill>
              </a:rPr>
              <a:t>How is this reminiscent of the passage in </a:t>
            </a:r>
            <a:r>
              <a:rPr lang="en-US" sz="1700" i="1">
                <a:solidFill>
                  <a:srgbClr val="FFFFFF"/>
                </a:solidFill>
              </a:rPr>
              <a:t>Prisoner on the Hell Planet </a:t>
            </a:r>
            <a:r>
              <a:rPr lang="en-US" sz="1700">
                <a:solidFill>
                  <a:srgbClr val="FFFFFF"/>
                </a:solidFill>
              </a:rPr>
              <a:t>when Artie recalls not being able to tell his mom that he loved her??  Is he trying to make up for that fact now with his dad?</a:t>
            </a:r>
          </a:p>
        </p:txBody>
      </p:sp>
    </p:spTree>
    <p:extLst>
      <p:ext uri="{BB962C8B-B14F-4D97-AF65-F5344CB8AC3E}">
        <p14:creationId xmlns:p14="http://schemas.microsoft.com/office/powerpoint/2010/main" val="207254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C3CD03-45F2-9E4E-B806-D78C54E7754B}"/>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kern="1200">
                <a:solidFill>
                  <a:srgbClr val="FFFFFF"/>
                </a:solidFill>
                <a:latin typeface="+mj-lt"/>
                <a:ea typeface="+mj-ea"/>
                <a:cs typeface="+mj-cs"/>
              </a:rPr>
              <a:t>Dark Times</a:t>
            </a:r>
          </a:p>
        </p:txBody>
      </p:sp>
      <p:sp>
        <p:nvSpPr>
          <p:cNvPr id="4" name="Text Placeholder 3">
            <a:extLst>
              <a:ext uri="{FF2B5EF4-FFF2-40B4-BE49-F238E27FC236}">
                <a16:creationId xmlns:a16="http://schemas.microsoft.com/office/drawing/2014/main" id="{E4774463-82D4-5246-8322-4B50001B81AD}"/>
              </a:ext>
            </a:extLst>
          </p:cNvPr>
          <p:cNvSpPr>
            <a:spLocks noGrp="1"/>
          </p:cNvSpPr>
          <p:nvPr>
            <p:ph type="body" sz="half" idx="2"/>
          </p:nvPr>
        </p:nvSpPr>
        <p:spPr>
          <a:xfrm>
            <a:off x="804672" y="2827419"/>
            <a:ext cx="5126896" cy="3227626"/>
          </a:xfrm>
        </p:spPr>
        <p:txBody>
          <a:bodyPr vert="horz" lIns="91440" tIns="45720" rIns="91440" bIns="45720" rtlCol="0" anchor="ctr">
            <a:normAutofit/>
          </a:bodyPr>
          <a:lstStyle/>
          <a:p>
            <a:pPr indent="-228600">
              <a:buFont typeface="Arial" panose="020B0604020202020204" pitchFamily="34" charset="0"/>
              <a:buChar char="•"/>
            </a:pPr>
            <a:r>
              <a:rPr lang="en-US" sz="1900" dirty="0">
                <a:solidFill>
                  <a:srgbClr val="000000"/>
                </a:solidFill>
              </a:rPr>
              <a:t>I find these two panels very haunting.  We see the smoke from the chimneys burning in the background sky, wafting towards the new prisoners at the camp.  In the next panel which takes us back to the present day, Artie and Vladek’s faces are all in black.  We can’t see their emotions and ”read” their faces.  The  text doesn’t give much but factual information.  </a:t>
            </a:r>
          </a:p>
          <a:p>
            <a:pPr indent="-228600">
              <a:buFont typeface="Arial" panose="020B0604020202020204" pitchFamily="34" charset="0"/>
              <a:buChar char="•"/>
            </a:pPr>
            <a:r>
              <a:rPr lang="en-US" sz="1900" b="1" dirty="0">
                <a:solidFill>
                  <a:srgbClr val="000000"/>
                </a:solidFill>
              </a:rPr>
              <a:t>Question:</a:t>
            </a:r>
            <a:r>
              <a:rPr lang="en-US" sz="1900" dirty="0">
                <a:solidFill>
                  <a:srgbClr val="000000"/>
                </a:solidFill>
              </a:rPr>
              <a:t>  Why does Spiegelman use this particular device when drawing them?  What’s the significance in showing their faces all in black?</a:t>
            </a:r>
          </a:p>
        </p:txBody>
      </p:sp>
      <p:pic>
        <p:nvPicPr>
          <p:cNvPr id="6" name="Picture Placeholder 5" descr="A close up of a book&#10;&#10;Description automatically generated">
            <a:extLst>
              <a:ext uri="{FF2B5EF4-FFF2-40B4-BE49-F238E27FC236}">
                <a16:creationId xmlns:a16="http://schemas.microsoft.com/office/drawing/2014/main" id="{8425BD28-4854-A445-848E-F3593C2C97E2}"/>
              </a:ext>
            </a:extLst>
          </p:cNvPr>
          <p:cNvPicPr>
            <a:picLocks noGrp="1" noChangeAspect="1"/>
          </p:cNvPicPr>
          <p:nvPr>
            <p:ph type="pic" idx="1"/>
          </p:nvPr>
        </p:nvPicPr>
        <p:blipFill>
          <a:blip r:embed="rId3"/>
          <a:srcRect t="1151" b="1151"/>
          <a:stretch>
            <a:fillRect/>
          </a:stretch>
        </p:blipFill>
        <p:spPr>
          <a:xfrm>
            <a:off x="6869442" y="2837712"/>
            <a:ext cx="4074565" cy="3217333"/>
          </a:xfrm>
          <a:prstGeom prst="rect">
            <a:avLst/>
          </a:prstGeom>
        </p:spPr>
      </p:pic>
    </p:spTree>
    <p:extLst>
      <p:ext uri="{BB962C8B-B14F-4D97-AF65-F5344CB8AC3E}">
        <p14:creationId xmlns:p14="http://schemas.microsoft.com/office/powerpoint/2010/main" val="144127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8B493-E4AA-AC47-B1F0-6A1DD40A058A}"/>
              </a:ext>
            </a:extLst>
          </p:cNvPr>
          <p:cNvSpPr>
            <a:spLocks noGrp="1"/>
          </p:cNvSpPr>
          <p:nvPr>
            <p:ph type="title"/>
          </p:nvPr>
        </p:nvSpPr>
        <p:spPr>
          <a:xfrm>
            <a:off x="6617740" y="802955"/>
            <a:ext cx="4766330" cy="1454051"/>
          </a:xfrm>
        </p:spPr>
        <p:txBody>
          <a:bodyPr vert="horz" lIns="91440" tIns="45720" rIns="91440" bIns="45720" rtlCol="0" anchor="ctr">
            <a:normAutofit/>
          </a:bodyPr>
          <a:lstStyle/>
          <a:p>
            <a:r>
              <a:rPr lang="en-US" sz="3600" kern="1200">
                <a:solidFill>
                  <a:srgbClr val="000000"/>
                </a:solidFill>
                <a:latin typeface="+mj-lt"/>
                <a:ea typeface="+mj-ea"/>
                <a:cs typeface="+mj-cs"/>
              </a:rPr>
              <a:t>Religion and Survival</a:t>
            </a:r>
          </a:p>
        </p:txBody>
      </p:sp>
      <p:sp>
        <p:nvSpPr>
          <p:cNvPr id="1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newspaper&#10;&#10;Description automatically generated">
            <a:extLst>
              <a:ext uri="{FF2B5EF4-FFF2-40B4-BE49-F238E27FC236}">
                <a16:creationId xmlns:a16="http://schemas.microsoft.com/office/drawing/2014/main" id="{1E6CDEF7-B3CB-C046-A821-0DA5784B123C}"/>
              </a:ext>
            </a:extLst>
          </p:cNvPr>
          <p:cNvPicPr>
            <a:picLocks noChangeAspect="1"/>
          </p:cNvPicPr>
          <p:nvPr/>
        </p:nvPicPr>
        <p:blipFill>
          <a:blip r:embed="rId3"/>
          <a:stretch>
            <a:fillRect/>
          </a:stretch>
        </p:blipFill>
        <p:spPr>
          <a:xfrm>
            <a:off x="338328" y="1938902"/>
            <a:ext cx="4142232" cy="3903739"/>
          </a:xfrm>
          <a:prstGeom prst="rect">
            <a:avLst/>
          </a:prstGeom>
        </p:spPr>
      </p:pic>
      <p:sp>
        <p:nvSpPr>
          <p:cNvPr id="4" name="Text Placeholder 3">
            <a:extLst>
              <a:ext uri="{FF2B5EF4-FFF2-40B4-BE49-F238E27FC236}">
                <a16:creationId xmlns:a16="http://schemas.microsoft.com/office/drawing/2014/main" id="{241278DF-EB4F-2D44-B22D-5A67E6357AB8}"/>
              </a:ext>
            </a:extLst>
          </p:cNvPr>
          <p:cNvSpPr>
            <a:spLocks noGrp="1"/>
          </p:cNvSpPr>
          <p:nvPr>
            <p:ph type="body" sz="half" idx="2"/>
          </p:nvPr>
        </p:nvSpPr>
        <p:spPr>
          <a:xfrm>
            <a:off x="6621072" y="2421683"/>
            <a:ext cx="4765949" cy="3353476"/>
          </a:xfrm>
        </p:spPr>
        <p:txBody>
          <a:bodyPr vert="horz" lIns="91440" tIns="45720" rIns="91440" bIns="45720" rtlCol="0" anchor="t">
            <a:normAutofit/>
          </a:bodyPr>
          <a:lstStyle/>
          <a:p>
            <a:pPr indent="-228600">
              <a:buFont typeface="Arial" panose="020B0604020202020204" pitchFamily="34" charset="0"/>
              <a:buChar char="•"/>
            </a:pPr>
            <a:r>
              <a:rPr lang="en-US" sz="2000" dirty="0">
                <a:solidFill>
                  <a:srgbClr val="000000"/>
                </a:solidFill>
              </a:rPr>
              <a:t>Here’s a powerful scene with Vladek and a priest in Auschwitz.  The priest is a Pole and reads Vladek’s number tattoo as a sign that he will survive the camps.  Artie goes so far as to call the man “a saint.”  </a:t>
            </a:r>
          </a:p>
          <a:p>
            <a:pPr indent="-228600">
              <a:buFont typeface="Arial" panose="020B0604020202020204" pitchFamily="34" charset="0"/>
              <a:buChar char="•"/>
            </a:pPr>
            <a:endParaRPr lang="en-US" sz="2000" dirty="0">
              <a:solidFill>
                <a:srgbClr val="000000"/>
              </a:solidFill>
            </a:endParaRPr>
          </a:p>
          <a:p>
            <a:pPr indent="-228600">
              <a:buFont typeface="Arial" panose="020B0604020202020204" pitchFamily="34" charset="0"/>
              <a:buChar char="•"/>
            </a:pPr>
            <a:r>
              <a:rPr lang="en-US" sz="2000" b="1" dirty="0">
                <a:solidFill>
                  <a:srgbClr val="000000"/>
                </a:solidFill>
              </a:rPr>
              <a:t>Question</a:t>
            </a:r>
            <a:r>
              <a:rPr lang="en-US" sz="2000" dirty="0">
                <a:solidFill>
                  <a:srgbClr val="000000"/>
                </a:solidFill>
              </a:rPr>
              <a:t>:  In what ways is this passage focused on religion as a survival mechanism?  What about hope?  Is it just a coincidence?  </a:t>
            </a:r>
          </a:p>
        </p:txBody>
      </p:sp>
    </p:spTree>
    <p:extLst>
      <p:ext uri="{BB962C8B-B14F-4D97-AF65-F5344CB8AC3E}">
        <p14:creationId xmlns:p14="http://schemas.microsoft.com/office/powerpoint/2010/main" val="178756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1B94-44C3-4A40-AEE7-EC6C1CA66D36}"/>
              </a:ext>
            </a:extLst>
          </p:cNvPr>
          <p:cNvSpPr>
            <a:spLocks noGrp="1"/>
          </p:cNvSpPr>
          <p:nvPr>
            <p:ph type="title"/>
          </p:nvPr>
        </p:nvSpPr>
        <p:spPr>
          <a:xfrm>
            <a:off x="839788" y="457200"/>
            <a:ext cx="3932237" cy="800100"/>
          </a:xfrm>
        </p:spPr>
        <p:txBody>
          <a:bodyPr/>
          <a:lstStyle/>
          <a:p>
            <a:r>
              <a:rPr lang="en-US" b="1" dirty="0"/>
              <a:t>Depression</a:t>
            </a:r>
          </a:p>
        </p:txBody>
      </p:sp>
      <p:sp>
        <p:nvSpPr>
          <p:cNvPr id="4" name="Text Placeholder 3">
            <a:extLst>
              <a:ext uri="{FF2B5EF4-FFF2-40B4-BE49-F238E27FC236}">
                <a16:creationId xmlns:a16="http://schemas.microsoft.com/office/drawing/2014/main" id="{8FEC5A6E-337C-FD4C-A4A3-AFF212E71BFA}"/>
              </a:ext>
            </a:extLst>
          </p:cNvPr>
          <p:cNvSpPr>
            <a:spLocks noGrp="1"/>
          </p:cNvSpPr>
          <p:nvPr>
            <p:ph type="body" sz="half" idx="2"/>
          </p:nvPr>
        </p:nvSpPr>
        <p:spPr/>
        <p:txBody>
          <a:bodyPr/>
          <a:lstStyle/>
          <a:p>
            <a:r>
              <a:rPr lang="en-US" dirty="0"/>
              <a:t>We haven’t talked much about depression, but we’ve looked at a few panels with Anja, Artie’s mom.  </a:t>
            </a:r>
          </a:p>
          <a:p>
            <a:r>
              <a:rPr lang="en-US" dirty="0"/>
              <a:t>This is one of the most famous panels in the graphic novel and combines the past, present, and future in a way in which we cannot ignore.  </a:t>
            </a:r>
          </a:p>
          <a:p>
            <a:endParaRPr lang="en-US" dirty="0"/>
          </a:p>
          <a:p>
            <a:r>
              <a:rPr lang="en-US" b="1" dirty="0"/>
              <a:t>Question:</a:t>
            </a:r>
            <a:r>
              <a:rPr lang="en-US" dirty="0"/>
              <a:t>  What do you make of the placement of the bodies below Art and the watch tower outside of his window?  Why is he wearing a mouse mask now?  Why is this so poignant when addressing the topic of depression?</a:t>
            </a:r>
          </a:p>
        </p:txBody>
      </p:sp>
      <p:pic>
        <p:nvPicPr>
          <p:cNvPr id="5" name="Picture 4">
            <a:extLst>
              <a:ext uri="{FF2B5EF4-FFF2-40B4-BE49-F238E27FC236}">
                <a16:creationId xmlns:a16="http://schemas.microsoft.com/office/drawing/2014/main" id="{FB6BE09B-ADAB-8D43-A8F9-6A9E76E41F20}"/>
              </a:ext>
            </a:extLst>
          </p:cNvPr>
          <p:cNvPicPr>
            <a:picLocks noChangeAspect="1"/>
          </p:cNvPicPr>
          <p:nvPr/>
        </p:nvPicPr>
        <p:blipFill>
          <a:blip r:embed="rId2"/>
          <a:stretch>
            <a:fillRect/>
          </a:stretch>
        </p:blipFill>
        <p:spPr>
          <a:xfrm>
            <a:off x="5457825" y="1582429"/>
            <a:ext cx="5379800" cy="4003983"/>
          </a:xfrm>
          <a:prstGeom prst="rect">
            <a:avLst/>
          </a:prstGeom>
        </p:spPr>
      </p:pic>
    </p:spTree>
    <p:extLst>
      <p:ext uri="{BB962C8B-B14F-4D97-AF65-F5344CB8AC3E}">
        <p14:creationId xmlns:p14="http://schemas.microsoft.com/office/powerpoint/2010/main" val="75853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73CF-A52E-5045-AD27-2913DCC3947F}"/>
              </a:ext>
            </a:extLst>
          </p:cNvPr>
          <p:cNvSpPr>
            <a:spLocks noGrp="1"/>
          </p:cNvSpPr>
          <p:nvPr>
            <p:ph type="title"/>
          </p:nvPr>
        </p:nvSpPr>
        <p:spPr/>
        <p:txBody>
          <a:bodyPr/>
          <a:lstStyle/>
          <a:p>
            <a:r>
              <a:rPr lang="en-US" dirty="0"/>
              <a:t>Artie’s Figurative Transformation</a:t>
            </a:r>
          </a:p>
        </p:txBody>
      </p:sp>
      <p:sp>
        <p:nvSpPr>
          <p:cNvPr id="3" name="Text Placeholder 2">
            <a:extLst>
              <a:ext uri="{FF2B5EF4-FFF2-40B4-BE49-F238E27FC236}">
                <a16:creationId xmlns:a16="http://schemas.microsoft.com/office/drawing/2014/main" id="{EECD6EC9-BFAB-A141-BD29-F898227E868F}"/>
              </a:ext>
            </a:extLst>
          </p:cNvPr>
          <p:cNvSpPr>
            <a:spLocks noGrp="1"/>
          </p:cNvSpPr>
          <p:nvPr>
            <p:ph type="body" idx="1"/>
          </p:nvPr>
        </p:nvSpPr>
        <p:spPr>
          <a:xfrm>
            <a:off x="823118" y="2481262"/>
            <a:ext cx="5157787" cy="823912"/>
          </a:xfrm>
        </p:spPr>
        <p:txBody>
          <a:bodyPr/>
          <a:lstStyle/>
          <a:p>
            <a:r>
              <a:rPr lang="en-US" dirty="0"/>
              <a:t>Boy to Man…</a:t>
            </a:r>
          </a:p>
        </p:txBody>
      </p:sp>
      <p:pic>
        <p:nvPicPr>
          <p:cNvPr id="8" name="Content Placeholder 7" descr="A close up of a sign&#10;&#10;Description automatically generated">
            <a:extLst>
              <a:ext uri="{FF2B5EF4-FFF2-40B4-BE49-F238E27FC236}">
                <a16:creationId xmlns:a16="http://schemas.microsoft.com/office/drawing/2014/main" id="{89E553E4-E491-7043-AB9A-35FAECAD4368}"/>
              </a:ext>
            </a:extLst>
          </p:cNvPr>
          <p:cNvPicPr>
            <a:picLocks noGrp="1" noChangeAspect="1"/>
          </p:cNvPicPr>
          <p:nvPr>
            <p:ph sz="half" idx="2"/>
          </p:nvPr>
        </p:nvPicPr>
        <p:blipFill>
          <a:blip r:embed="rId2"/>
          <a:stretch>
            <a:fillRect/>
          </a:stretch>
        </p:blipFill>
        <p:spPr>
          <a:xfrm>
            <a:off x="6199188" y="3629819"/>
            <a:ext cx="5156200" cy="1435100"/>
          </a:xfrm>
        </p:spPr>
      </p:pic>
      <p:sp>
        <p:nvSpPr>
          <p:cNvPr id="5" name="Text Placeholder 4">
            <a:extLst>
              <a:ext uri="{FF2B5EF4-FFF2-40B4-BE49-F238E27FC236}">
                <a16:creationId xmlns:a16="http://schemas.microsoft.com/office/drawing/2014/main" id="{570A63ED-03B7-5049-9BE2-521CB70EA2E0}"/>
              </a:ext>
            </a:extLst>
          </p:cNvPr>
          <p:cNvSpPr>
            <a:spLocks noGrp="1"/>
          </p:cNvSpPr>
          <p:nvPr>
            <p:ph type="body" sz="quarter" idx="3"/>
          </p:nvPr>
        </p:nvSpPr>
        <p:spPr>
          <a:xfrm>
            <a:off x="6185694" y="2505075"/>
            <a:ext cx="5183188" cy="823912"/>
          </a:xfrm>
        </p:spPr>
        <p:txBody>
          <a:bodyPr/>
          <a:lstStyle/>
          <a:p>
            <a:r>
              <a:rPr lang="en-US" dirty="0"/>
              <a:t>Man to Boy…</a:t>
            </a:r>
          </a:p>
        </p:txBody>
      </p:sp>
      <p:sp>
        <p:nvSpPr>
          <p:cNvPr id="6" name="Content Placeholder 5">
            <a:extLst>
              <a:ext uri="{FF2B5EF4-FFF2-40B4-BE49-F238E27FC236}">
                <a16:creationId xmlns:a16="http://schemas.microsoft.com/office/drawing/2014/main" id="{B846B900-6BB5-9448-9F5B-7DE1B64C4E8B}"/>
              </a:ext>
            </a:extLst>
          </p:cNvPr>
          <p:cNvSpPr>
            <a:spLocks noGrp="1"/>
          </p:cNvSpPr>
          <p:nvPr>
            <p:ph sz="quarter" idx="4"/>
          </p:nvPr>
        </p:nvSpPr>
        <p:spPr>
          <a:xfrm>
            <a:off x="6350619" y="-392030"/>
            <a:ext cx="5380463" cy="194784"/>
          </a:xfrm>
        </p:spPr>
        <p:txBody>
          <a:bodyPr>
            <a:normAutofit fontScale="32500" lnSpcReduction="20000"/>
          </a:bodyPr>
          <a:lstStyle/>
          <a:p>
            <a:pPr marL="0" indent="0">
              <a:buNone/>
            </a:pPr>
            <a:endParaRPr lang="en-US" dirty="0"/>
          </a:p>
        </p:txBody>
      </p:sp>
      <p:pic>
        <p:nvPicPr>
          <p:cNvPr id="9" name="Picture 8">
            <a:extLst>
              <a:ext uri="{FF2B5EF4-FFF2-40B4-BE49-F238E27FC236}">
                <a16:creationId xmlns:a16="http://schemas.microsoft.com/office/drawing/2014/main" id="{5D59E7D2-64C2-0648-AE12-A50345F4F64C}"/>
              </a:ext>
            </a:extLst>
          </p:cNvPr>
          <p:cNvPicPr>
            <a:picLocks noChangeAspect="1"/>
          </p:cNvPicPr>
          <p:nvPr/>
        </p:nvPicPr>
        <p:blipFill>
          <a:blip r:embed="rId3"/>
          <a:stretch>
            <a:fillRect/>
          </a:stretch>
        </p:blipFill>
        <p:spPr>
          <a:xfrm>
            <a:off x="601663" y="3429000"/>
            <a:ext cx="5207000" cy="1930400"/>
          </a:xfrm>
          <a:prstGeom prst="rect">
            <a:avLst/>
          </a:prstGeom>
        </p:spPr>
      </p:pic>
      <p:sp>
        <p:nvSpPr>
          <p:cNvPr id="10" name="TextBox 9">
            <a:extLst>
              <a:ext uri="{FF2B5EF4-FFF2-40B4-BE49-F238E27FC236}">
                <a16:creationId xmlns:a16="http://schemas.microsoft.com/office/drawing/2014/main" id="{ADBBBE3D-3760-7D49-9A8A-9BCB9A8D2FAE}"/>
              </a:ext>
            </a:extLst>
          </p:cNvPr>
          <p:cNvSpPr txBox="1"/>
          <p:nvPr/>
        </p:nvSpPr>
        <p:spPr>
          <a:xfrm>
            <a:off x="836612" y="1606728"/>
            <a:ext cx="8315325" cy="646331"/>
          </a:xfrm>
          <a:prstGeom prst="rect">
            <a:avLst/>
          </a:prstGeom>
          <a:noFill/>
        </p:spPr>
        <p:txBody>
          <a:bodyPr wrap="square" rtlCol="0">
            <a:spAutoFit/>
          </a:bodyPr>
          <a:lstStyle/>
          <a:p>
            <a:r>
              <a:rPr lang="en-US" b="1" dirty="0"/>
              <a:t>Question</a:t>
            </a:r>
            <a:r>
              <a:rPr lang="en-US" dirty="0"/>
              <a:t>:  Why draw himself this way?  Why doesn’t he feel like an adult?  What makes him feel small and incapable?  What seems to help?  What’s the irony here?  </a:t>
            </a:r>
          </a:p>
        </p:txBody>
      </p:sp>
    </p:spTree>
    <p:extLst>
      <p:ext uri="{BB962C8B-B14F-4D97-AF65-F5344CB8AC3E}">
        <p14:creationId xmlns:p14="http://schemas.microsoft.com/office/powerpoint/2010/main" val="378638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6697525"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A0D16CB-A0AC-6E40-A69F-70B0DC87F451}"/>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4400">
                <a:solidFill>
                  <a:srgbClr val="FFFFFF"/>
                </a:solidFill>
              </a:rPr>
              <a:t>Reliable Witness?</a:t>
            </a:r>
          </a:p>
        </p:txBody>
      </p:sp>
      <p:pic>
        <p:nvPicPr>
          <p:cNvPr id="6" name="Picture Placeholder 5" descr="A picture containing text, book&#10;&#10;Description automatically generated">
            <a:extLst>
              <a:ext uri="{FF2B5EF4-FFF2-40B4-BE49-F238E27FC236}">
                <a16:creationId xmlns:a16="http://schemas.microsoft.com/office/drawing/2014/main" id="{7806FBCD-FACE-2E42-862E-DFAEAC5508CC}"/>
              </a:ext>
            </a:extLst>
          </p:cNvPr>
          <p:cNvPicPr>
            <a:picLocks noGrp="1" noChangeAspect="1"/>
          </p:cNvPicPr>
          <p:nvPr>
            <p:ph type="pic" idx="1"/>
          </p:nvPr>
        </p:nvPicPr>
        <p:blipFill rotWithShape="1">
          <a:blip r:embed="rId2"/>
          <a:srcRect l="8495" r="15101" b="1"/>
          <a:stretch/>
        </p:blipFill>
        <p:spPr>
          <a:xfrm>
            <a:off x="458921" y="2480956"/>
            <a:ext cx="4402377" cy="3918122"/>
          </a:xfrm>
          <a:prstGeom prst="rect">
            <a:avLst/>
          </a:prstGeom>
        </p:spPr>
      </p:pic>
      <p:sp>
        <p:nvSpPr>
          <p:cNvPr id="24" name="Rectangle 2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480956"/>
            <a:ext cx="2115455" cy="1898903"/>
          </a:xfrm>
          <a:prstGeom prst="rect">
            <a:avLst/>
          </a:prstGeom>
          <a:solidFill>
            <a:srgbClr val="C8C46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29023"/>
            <a:ext cx="2107363"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567" y="450221"/>
            <a:ext cx="440551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573AD7E-DEBE-AF42-B586-6CD22BE03D8D}"/>
              </a:ext>
            </a:extLst>
          </p:cNvPr>
          <p:cNvSpPr>
            <a:spLocks noGrp="1"/>
          </p:cNvSpPr>
          <p:nvPr>
            <p:ph type="body" sz="half" idx="2"/>
          </p:nvPr>
        </p:nvSpPr>
        <p:spPr>
          <a:xfrm>
            <a:off x="7658103" y="795548"/>
            <a:ext cx="3759198" cy="5275603"/>
          </a:xfrm>
        </p:spPr>
        <p:txBody>
          <a:bodyPr vert="horz" lIns="91440" tIns="45720" rIns="91440" bIns="45720" rtlCol="0" anchor="ctr">
            <a:normAutofit/>
          </a:bodyPr>
          <a:lstStyle/>
          <a:p>
            <a:pPr indent="-228600">
              <a:buFont typeface="Arial" panose="020B0604020202020204" pitchFamily="34" charset="0"/>
              <a:buChar char="•"/>
            </a:pPr>
            <a:r>
              <a:rPr lang="en-US" sz="1700" dirty="0"/>
              <a:t>Throughout</a:t>
            </a:r>
            <a:r>
              <a:rPr lang="en-US" sz="1700" i="1" dirty="0"/>
              <a:t> Maus</a:t>
            </a:r>
            <a:r>
              <a:rPr lang="en-US" sz="1700" dirty="0"/>
              <a:t>, we’ve been getting first-hand accounts of the horrors of the war, the racial conflicts, and now the experiences in the camps.  We’ve relied on Vladek’s memory to inform Art and for Art to relay those stories through the graphic novel.  Here, Vladek uses his memory while Artie draws on research from another “source.”</a:t>
            </a:r>
          </a:p>
          <a:p>
            <a:pPr indent="-228600">
              <a:buFont typeface="Arial" panose="020B0604020202020204" pitchFamily="34" charset="0"/>
              <a:buChar char="•"/>
            </a:pPr>
            <a:endParaRPr lang="en-US" sz="1700" dirty="0"/>
          </a:p>
          <a:p>
            <a:pPr indent="-228600">
              <a:buFont typeface="Arial" panose="020B0604020202020204" pitchFamily="34" charset="0"/>
              <a:buChar char="•"/>
            </a:pPr>
            <a:r>
              <a:rPr lang="en-US" sz="1700" b="1" dirty="0"/>
              <a:t>Question</a:t>
            </a:r>
            <a:r>
              <a:rPr lang="en-US" sz="1700" dirty="0"/>
              <a:t>:  How reliable are Vladek’s stories?  Are his memories of the time still intact?  As a reader of the graphic novel, do you see this more of a historical account from a witness or one man’s (Artie or Vladek?) interpretation of what occurred?</a:t>
            </a:r>
          </a:p>
        </p:txBody>
      </p:sp>
    </p:spTree>
    <p:extLst>
      <p:ext uri="{BB962C8B-B14F-4D97-AF65-F5344CB8AC3E}">
        <p14:creationId xmlns:p14="http://schemas.microsoft.com/office/powerpoint/2010/main" val="182543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202C-2698-6448-AC26-36A56A3ADDE0}"/>
              </a:ext>
            </a:extLst>
          </p:cNvPr>
          <p:cNvSpPr>
            <a:spLocks noGrp="1"/>
          </p:cNvSpPr>
          <p:nvPr>
            <p:ph type="title"/>
          </p:nvPr>
        </p:nvSpPr>
        <p:spPr/>
        <p:txBody>
          <a:bodyPr/>
          <a:lstStyle/>
          <a:p>
            <a:r>
              <a:rPr lang="en-US" b="1" dirty="0"/>
              <a:t>Pests everywhere!</a:t>
            </a:r>
          </a:p>
        </p:txBody>
      </p:sp>
      <p:pic>
        <p:nvPicPr>
          <p:cNvPr id="6" name="Picture Placeholder 5" descr="A close up of text on a black background&#10;&#10;Description automatically generated">
            <a:extLst>
              <a:ext uri="{FF2B5EF4-FFF2-40B4-BE49-F238E27FC236}">
                <a16:creationId xmlns:a16="http://schemas.microsoft.com/office/drawing/2014/main" id="{81644E09-786E-2546-A9E2-F1015F23DE00}"/>
              </a:ext>
            </a:extLst>
          </p:cNvPr>
          <p:cNvPicPr>
            <a:picLocks noGrp="1" noChangeAspect="1"/>
          </p:cNvPicPr>
          <p:nvPr>
            <p:ph type="pic" idx="1"/>
          </p:nvPr>
        </p:nvPicPr>
        <p:blipFill>
          <a:blip r:embed="rId2"/>
          <a:srcRect l="5394" r="5394"/>
          <a:stretch>
            <a:fillRect/>
          </a:stretch>
        </p:blipFill>
        <p:spPr>
          <a:xfrm>
            <a:off x="9020045" y="3630613"/>
            <a:ext cx="2332167" cy="1841500"/>
          </a:xfrm>
        </p:spPr>
      </p:pic>
      <p:sp>
        <p:nvSpPr>
          <p:cNvPr id="4" name="Text Placeholder 3">
            <a:extLst>
              <a:ext uri="{FF2B5EF4-FFF2-40B4-BE49-F238E27FC236}">
                <a16:creationId xmlns:a16="http://schemas.microsoft.com/office/drawing/2014/main" id="{4B2D2AB6-243A-8E41-BB0B-440FEF60C6F4}"/>
              </a:ext>
            </a:extLst>
          </p:cNvPr>
          <p:cNvSpPr>
            <a:spLocks noGrp="1"/>
          </p:cNvSpPr>
          <p:nvPr>
            <p:ph type="body" sz="half" idx="2"/>
          </p:nvPr>
        </p:nvSpPr>
        <p:spPr/>
        <p:txBody>
          <a:bodyPr/>
          <a:lstStyle/>
          <a:p>
            <a:r>
              <a:rPr lang="en-US" dirty="0"/>
              <a:t>In this chapter particularly, we see the use of flies to represent horrible events that pester the characters’ lives.  There are other “pests” throughout Maus, of course.  We looked at a few like rats in the bunkers.  And, the cat and mouse metaphor is at the center of the story.   </a:t>
            </a:r>
          </a:p>
          <a:p>
            <a:endParaRPr lang="en-US" dirty="0"/>
          </a:p>
          <a:p>
            <a:r>
              <a:rPr lang="en-US" b="1" dirty="0"/>
              <a:t>Question</a:t>
            </a:r>
            <a:r>
              <a:rPr lang="en-US" dirty="0"/>
              <a:t>:  What other pest metaphors have you discovered in the readings both visually and in the text?   </a:t>
            </a:r>
          </a:p>
        </p:txBody>
      </p:sp>
      <p:pic>
        <p:nvPicPr>
          <p:cNvPr id="7" name="Picture 6">
            <a:extLst>
              <a:ext uri="{FF2B5EF4-FFF2-40B4-BE49-F238E27FC236}">
                <a16:creationId xmlns:a16="http://schemas.microsoft.com/office/drawing/2014/main" id="{A0C5A28B-5364-3E4F-A0D3-F443AAF47703}"/>
              </a:ext>
            </a:extLst>
          </p:cNvPr>
          <p:cNvPicPr>
            <a:picLocks noChangeAspect="1"/>
          </p:cNvPicPr>
          <p:nvPr/>
        </p:nvPicPr>
        <p:blipFill>
          <a:blip r:embed="rId3"/>
          <a:stretch>
            <a:fillRect/>
          </a:stretch>
        </p:blipFill>
        <p:spPr>
          <a:xfrm>
            <a:off x="8854605" y="1481137"/>
            <a:ext cx="2590800" cy="1689100"/>
          </a:xfrm>
          <a:prstGeom prst="rect">
            <a:avLst/>
          </a:prstGeom>
        </p:spPr>
      </p:pic>
      <p:pic>
        <p:nvPicPr>
          <p:cNvPr id="8" name="Picture 7">
            <a:extLst>
              <a:ext uri="{FF2B5EF4-FFF2-40B4-BE49-F238E27FC236}">
                <a16:creationId xmlns:a16="http://schemas.microsoft.com/office/drawing/2014/main" id="{C43A23EC-4E74-3E41-AE70-27C815A50531}"/>
              </a:ext>
            </a:extLst>
          </p:cNvPr>
          <p:cNvPicPr>
            <a:picLocks noChangeAspect="1"/>
          </p:cNvPicPr>
          <p:nvPr/>
        </p:nvPicPr>
        <p:blipFill>
          <a:blip r:embed="rId4"/>
          <a:stretch>
            <a:fillRect/>
          </a:stretch>
        </p:blipFill>
        <p:spPr>
          <a:xfrm>
            <a:off x="4737230" y="814388"/>
            <a:ext cx="4165600" cy="4953000"/>
          </a:xfrm>
          <a:prstGeom prst="rect">
            <a:avLst/>
          </a:prstGeom>
        </p:spPr>
      </p:pic>
      <p:pic>
        <p:nvPicPr>
          <p:cNvPr id="9" name="Picture 8">
            <a:extLst>
              <a:ext uri="{FF2B5EF4-FFF2-40B4-BE49-F238E27FC236}">
                <a16:creationId xmlns:a16="http://schemas.microsoft.com/office/drawing/2014/main" id="{21FA1B2F-7036-C046-96A6-9D1DCC9BB729}"/>
              </a:ext>
            </a:extLst>
          </p:cNvPr>
          <p:cNvPicPr>
            <a:picLocks noChangeAspect="1"/>
          </p:cNvPicPr>
          <p:nvPr/>
        </p:nvPicPr>
        <p:blipFill>
          <a:blip r:embed="rId5"/>
          <a:stretch>
            <a:fillRect/>
          </a:stretch>
        </p:blipFill>
        <p:spPr>
          <a:xfrm>
            <a:off x="839788" y="646112"/>
            <a:ext cx="736600" cy="863600"/>
          </a:xfrm>
          <a:prstGeom prst="rect">
            <a:avLst/>
          </a:prstGeom>
        </p:spPr>
      </p:pic>
    </p:spTree>
    <p:extLst>
      <p:ext uri="{BB962C8B-B14F-4D97-AF65-F5344CB8AC3E}">
        <p14:creationId xmlns:p14="http://schemas.microsoft.com/office/powerpoint/2010/main" val="2735432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659</Words>
  <Application>Microsoft Macintosh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Provocative Panels</vt:lpstr>
      <vt:lpstr>“I love you too”</vt:lpstr>
      <vt:lpstr>Dark Times</vt:lpstr>
      <vt:lpstr>Religion and Survival</vt:lpstr>
      <vt:lpstr>Depression</vt:lpstr>
      <vt:lpstr>Artie’s Figurative Transformation</vt:lpstr>
      <vt:lpstr>Reliable Witness?</vt:lpstr>
      <vt:lpstr>Pests everywhere!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Provocative Panels</dc:title>
  <dc:creator>MacCartey, Kelli D</dc:creator>
  <cp:lastModifiedBy>Microsoft Office User</cp:lastModifiedBy>
  <cp:revision>3</cp:revision>
  <dcterms:created xsi:type="dcterms:W3CDTF">2020-06-03T21:31:44Z</dcterms:created>
  <dcterms:modified xsi:type="dcterms:W3CDTF">2021-06-01T01:35:06Z</dcterms:modified>
</cp:coreProperties>
</file>