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95"/>
  </p:normalViewPr>
  <p:slideViewPr>
    <p:cSldViewPr snapToGrid="0" snapToObjects="1">
      <p:cViewPr varScale="1">
        <p:scale>
          <a:sx n="90" d="100"/>
          <a:sy n="90" d="100"/>
        </p:scale>
        <p:origin x="23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0A42-5298-474F-AE5C-690E1F8241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FAFCE5-95CA-8843-9FC4-715507BE7D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76FAB8-B535-F54A-853C-6E2D94E934ED}"/>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5" name="Footer Placeholder 4">
            <a:extLst>
              <a:ext uri="{FF2B5EF4-FFF2-40B4-BE49-F238E27FC236}">
                <a16:creationId xmlns:a16="http://schemas.microsoft.com/office/drawing/2014/main" id="{A6737BBC-0F42-5748-8612-83DD2727C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C0ADD-9FFA-5D47-94E9-B56DB47EA106}"/>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315332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11FC-97CC-4048-B65D-6924C95993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F52B70-5E1A-2B4B-88B8-5A06A64656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B0B18-9902-0046-A2F0-E937413605B3}"/>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5" name="Footer Placeholder 4">
            <a:extLst>
              <a:ext uri="{FF2B5EF4-FFF2-40B4-BE49-F238E27FC236}">
                <a16:creationId xmlns:a16="http://schemas.microsoft.com/office/drawing/2014/main" id="{C69DF163-2255-784E-AE81-A05043180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7D2D5-F9DD-9242-9594-6247EEE40811}"/>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48923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97AD0-5D74-2D46-94A2-A6BD308984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4F587A-38ED-5540-AB73-3FBBE2A3FB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747A2-A01B-3A46-AE2A-D788B84C7901}"/>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5" name="Footer Placeholder 4">
            <a:extLst>
              <a:ext uri="{FF2B5EF4-FFF2-40B4-BE49-F238E27FC236}">
                <a16:creationId xmlns:a16="http://schemas.microsoft.com/office/drawing/2014/main" id="{DF764737-E826-BC43-81D7-71C2B72DC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6C9AD-C0F3-834C-A633-532C4CC9339C}"/>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425054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4912-B06F-D24F-9914-6D90026B8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944660-3975-EF42-B26A-0110168C02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E2029-F0B8-B143-A438-83AC3B6B7DC5}"/>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5" name="Footer Placeholder 4">
            <a:extLst>
              <a:ext uri="{FF2B5EF4-FFF2-40B4-BE49-F238E27FC236}">
                <a16:creationId xmlns:a16="http://schemas.microsoft.com/office/drawing/2014/main" id="{4AEE57B8-8616-1C4E-93A4-E402A0A01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BA4BC-D23A-5645-A05E-1C09889294DC}"/>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319993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533F-8112-454C-ACF7-1A23E282DB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3C5BF7-EA09-6549-8984-5B0B49BF94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1A63C8-A101-DC45-88E1-E69FF45ED26C}"/>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5" name="Footer Placeholder 4">
            <a:extLst>
              <a:ext uri="{FF2B5EF4-FFF2-40B4-BE49-F238E27FC236}">
                <a16:creationId xmlns:a16="http://schemas.microsoft.com/office/drawing/2014/main" id="{F298F1E4-095F-D144-8100-61ECEE4B8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9E535-9911-3644-BBA8-0224F78372ED}"/>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46953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CA2C-051A-1C4F-9902-302B97AC75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994F5-903F-BA4B-AC22-1BD4043B48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6A6904-47F2-3B46-AB62-47D7A9842C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083788-880A-1544-97CF-A0D31E63B879}"/>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6" name="Footer Placeholder 5">
            <a:extLst>
              <a:ext uri="{FF2B5EF4-FFF2-40B4-BE49-F238E27FC236}">
                <a16:creationId xmlns:a16="http://schemas.microsoft.com/office/drawing/2014/main" id="{D68B5500-251B-8F45-843B-316E4A68E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9790C4-892D-1B44-B66E-1A8FDF5F3EE8}"/>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342366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1CE4-6012-6942-A55F-4AD3A6CA15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20A02E-8748-7345-8FBB-1F41C8271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2D517-7B7D-1D4D-8E0C-6A9A8893E2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55BA7-37FC-D641-AF4E-8FB4858A6E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51F017-1AD5-834E-9BA3-D8BFEFCF57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B3428E-346C-DD4A-B28E-BC22A52E3E9B}"/>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8" name="Footer Placeholder 7">
            <a:extLst>
              <a:ext uri="{FF2B5EF4-FFF2-40B4-BE49-F238E27FC236}">
                <a16:creationId xmlns:a16="http://schemas.microsoft.com/office/drawing/2014/main" id="{9AE09850-C080-A445-A95B-82FF0AE601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705BE8-B8FC-5E45-BE51-F8E0757D83D2}"/>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250251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8E1B-A96B-C34E-81CA-C7B116A9C8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FF82D-8044-6E41-B272-9C601622BA6C}"/>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4" name="Footer Placeholder 3">
            <a:extLst>
              <a:ext uri="{FF2B5EF4-FFF2-40B4-BE49-F238E27FC236}">
                <a16:creationId xmlns:a16="http://schemas.microsoft.com/office/drawing/2014/main" id="{44FBD4B0-3B98-EA4F-9B76-F3AB5D1B9B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E4971C-87B8-554A-A896-0B2A68C6159C}"/>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248836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D47AB-5B8B-2649-BDA7-8C3713D1C641}"/>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3" name="Footer Placeholder 2">
            <a:extLst>
              <a:ext uri="{FF2B5EF4-FFF2-40B4-BE49-F238E27FC236}">
                <a16:creationId xmlns:a16="http://schemas.microsoft.com/office/drawing/2014/main" id="{27AC37EF-D942-4141-824A-9DC9353C90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A8200C-928F-5B4C-8018-2B10A79A972A}"/>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393919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9257-ACE2-FB42-9581-BC108B5E8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A3A4E9-27DE-0841-81F4-C01C76267F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51E95-FCD9-F04D-85F5-7FBD9C803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A08383-6BE5-F84C-B4EA-9FAA1D56DD41}"/>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6" name="Footer Placeholder 5">
            <a:extLst>
              <a:ext uri="{FF2B5EF4-FFF2-40B4-BE49-F238E27FC236}">
                <a16:creationId xmlns:a16="http://schemas.microsoft.com/office/drawing/2014/main" id="{3827855A-C6E0-404A-B8B9-D8EEB76792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1B880-9349-8A48-A5AD-F315B212DAA8}"/>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414151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FC8E-51F6-534E-9A36-26BD2175E2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63181-EB28-B74E-BDC7-F3BF117CCF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EC4A74-A823-C147-849D-594AEFBA0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1CAC70-0025-0F4F-B114-213F31A0CB35}"/>
              </a:ext>
            </a:extLst>
          </p:cNvPr>
          <p:cNvSpPr>
            <a:spLocks noGrp="1"/>
          </p:cNvSpPr>
          <p:nvPr>
            <p:ph type="dt" sz="half" idx="10"/>
          </p:nvPr>
        </p:nvSpPr>
        <p:spPr/>
        <p:txBody>
          <a:bodyPr/>
          <a:lstStyle/>
          <a:p>
            <a:fld id="{FD7A38A1-F92B-5949-BC71-D4E025F9231F}" type="datetimeFigureOut">
              <a:rPr lang="en-US" smtClean="0"/>
              <a:t>6/1/20</a:t>
            </a:fld>
            <a:endParaRPr lang="en-US"/>
          </a:p>
        </p:txBody>
      </p:sp>
      <p:sp>
        <p:nvSpPr>
          <p:cNvPr id="6" name="Footer Placeholder 5">
            <a:extLst>
              <a:ext uri="{FF2B5EF4-FFF2-40B4-BE49-F238E27FC236}">
                <a16:creationId xmlns:a16="http://schemas.microsoft.com/office/drawing/2014/main" id="{B80827FE-3A24-574E-A105-8C5591ABB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3C66F-C2C8-A54D-A6A7-1403DC728C17}"/>
              </a:ext>
            </a:extLst>
          </p:cNvPr>
          <p:cNvSpPr>
            <a:spLocks noGrp="1"/>
          </p:cNvSpPr>
          <p:nvPr>
            <p:ph type="sldNum" sz="quarter" idx="12"/>
          </p:nvPr>
        </p:nvSpPr>
        <p:spPr/>
        <p:txBody>
          <a:bodyPr/>
          <a:lstStyle/>
          <a:p>
            <a:fld id="{EF163FE7-323C-E242-85E2-3823C3C40488}" type="slidenum">
              <a:rPr lang="en-US" smtClean="0"/>
              <a:t>‹#›</a:t>
            </a:fld>
            <a:endParaRPr lang="en-US"/>
          </a:p>
        </p:txBody>
      </p:sp>
    </p:spTree>
    <p:extLst>
      <p:ext uri="{BB962C8B-B14F-4D97-AF65-F5344CB8AC3E}">
        <p14:creationId xmlns:p14="http://schemas.microsoft.com/office/powerpoint/2010/main" val="379099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22EF66-CCF3-C745-9AA7-D9E8A0D13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B7FF4A-7C42-5F47-8C37-F781C9674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64FE-BB6D-0B48-8795-461EDA087A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A38A1-F92B-5949-BC71-D4E025F9231F}" type="datetimeFigureOut">
              <a:rPr lang="en-US" smtClean="0"/>
              <a:t>6/1/20</a:t>
            </a:fld>
            <a:endParaRPr lang="en-US"/>
          </a:p>
        </p:txBody>
      </p:sp>
      <p:sp>
        <p:nvSpPr>
          <p:cNvPr id="5" name="Footer Placeholder 4">
            <a:extLst>
              <a:ext uri="{FF2B5EF4-FFF2-40B4-BE49-F238E27FC236}">
                <a16:creationId xmlns:a16="http://schemas.microsoft.com/office/drawing/2014/main" id="{97EB1EDB-AD24-C847-8FD2-786B1AE73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65E76B-2CE5-B347-802E-35BDD88C0E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63FE7-323C-E242-85E2-3823C3C40488}" type="slidenum">
              <a:rPr lang="en-US" smtClean="0"/>
              <a:t>‹#›</a:t>
            </a:fld>
            <a:endParaRPr lang="en-US"/>
          </a:p>
        </p:txBody>
      </p:sp>
    </p:spTree>
    <p:extLst>
      <p:ext uri="{BB962C8B-B14F-4D97-AF65-F5344CB8AC3E}">
        <p14:creationId xmlns:p14="http://schemas.microsoft.com/office/powerpoint/2010/main" val="809953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6BC1-D6C5-E647-B4DD-2813CF2E69A7}"/>
              </a:ext>
            </a:extLst>
          </p:cNvPr>
          <p:cNvSpPr>
            <a:spLocks noGrp="1"/>
          </p:cNvSpPr>
          <p:nvPr>
            <p:ph type="ctrTitle"/>
          </p:nvPr>
        </p:nvSpPr>
        <p:spPr>
          <a:xfrm>
            <a:off x="6072445" y="3640254"/>
            <a:ext cx="5319433" cy="2076333"/>
          </a:xfrm>
        </p:spPr>
        <p:txBody>
          <a:bodyPr anchor="t">
            <a:normAutofit/>
          </a:bodyPr>
          <a:lstStyle/>
          <a:p>
            <a:pPr algn="l"/>
            <a:r>
              <a:rPr lang="en-US" sz="4800" dirty="0"/>
              <a:t>MAUS I, Chapters 1 and 2</a:t>
            </a:r>
          </a:p>
        </p:txBody>
      </p:sp>
      <p:sp>
        <p:nvSpPr>
          <p:cNvPr id="3" name="Subtitle 2">
            <a:extLst>
              <a:ext uri="{FF2B5EF4-FFF2-40B4-BE49-F238E27FC236}">
                <a16:creationId xmlns:a16="http://schemas.microsoft.com/office/drawing/2014/main" id="{7139D173-9C4E-7641-BE38-0BC2684706C8}"/>
              </a:ext>
            </a:extLst>
          </p:cNvPr>
          <p:cNvSpPr>
            <a:spLocks noGrp="1"/>
          </p:cNvSpPr>
          <p:nvPr>
            <p:ph type="subTitle" idx="1"/>
          </p:nvPr>
        </p:nvSpPr>
        <p:spPr>
          <a:xfrm>
            <a:off x="6072446" y="2668075"/>
            <a:ext cx="5319431" cy="972180"/>
          </a:xfrm>
        </p:spPr>
        <p:txBody>
          <a:bodyPr anchor="b">
            <a:normAutofit/>
          </a:bodyPr>
          <a:lstStyle/>
          <a:p>
            <a:pPr algn="l"/>
            <a:r>
              <a:rPr lang="en-US" sz="2000"/>
              <a:t>Analyzing a few panels</a:t>
            </a:r>
          </a:p>
        </p:txBody>
      </p:sp>
      <p:sp>
        <p:nvSpPr>
          <p:cNvPr id="10" name="Freeform: Shape 9">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n animal&#10;&#10;Description automatically generated">
            <a:extLst>
              <a:ext uri="{FF2B5EF4-FFF2-40B4-BE49-F238E27FC236}">
                <a16:creationId xmlns:a16="http://schemas.microsoft.com/office/drawing/2014/main" id="{DD683353-3CCB-2E41-9269-D9E77256E018}"/>
              </a:ext>
            </a:extLst>
          </p:cNvPr>
          <p:cNvPicPr>
            <a:picLocks noChangeAspect="1"/>
          </p:cNvPicPr>
          <p:nvPr/>
        </p:nvPicPr>
        <p:blipFill rotWithShape="1">
          <a:blip r:embed="rId2"/>
          <a:srcRect r="-1" b="8530"/>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35164200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D3D336-0DAB-2B41-8520-60350FF48266}"/>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sz="4400" kern="1200">
                <a:solidFill>
                  <a:schemeClr val="tx1"/>
                </a:solidFill>
                <a:latin typeface="+mj-lt"/>
                <a:ea typeface="+mj-ea"/>
                <a:cs typeface="+mj-cs"/>
              </a:rPr>
              <a:t>The first 6 panels</a:t>
            </a:r>
          </a:p>
        </p:txBody>
      </p:sp>
      <p:pic>
        <p:nvPicPr>
          <p:cNvPr id="6" name="Content Placeholder 5" descr="Page 11&#10;&#10;&#10;Description automatically generated">
            <a:extLst>
              <a:ext uri="{FF2B5EF4-FFF2-40B4-BE49-F238E27FC236}">
                <a16:creationId xmlns:a16="http://schemas.microsoft.com/office/drawing/2014/main" id="{4378442E-837C-3241-9027-5883106808AA}"/>
              </a:ext>
            </a:extLst>
          </p:cNvPr>
          <p:cNvPicPr>
            <a:picLocks noGrp="1" noChangeAspect="1"/>
          </p:cNvPicPr>
          <p:nvPr>
            <p:ph idx="1"/>
          </p:nvPr>
        </p:nvPicPr>
        <p:blipFill>
          <a:blip r:embed="rId2"/>
          <a:stretch>
            <a:fillRect/>
          </a:stretch>
        </p:blipFill>
        <p:spPr>
          <a:xfrm>
            <a:off x="480060" y="1106077"/>
            <a:ext cx="3425957" cy="4645365"/>
          </a:xfrm>
          <a:prstGeom prst="rect">
            <a:avLst/>
          </a:prstGeom>
        </p:spPr>
      </p:pic>
      <p:sp>
        <p:nvSpPr>
          <p:cNvPr id="4" name="Text Placeholder 3">
            <a:extLst>
              <a:ext uri="{FF2B5EF4-FFF2-40B4-BE49-F238E27FC236}">
                <a16:creationId xmlns:a16="http://schemas.microsoft.com/office/drawing/2014/main" id="{CC1B2BBE-0BBB-4B42-8C5F-BAF36A5B159A}"/>
              </a:ext>
            </a:extLst>
          </p:cNvPr>
          <p:cNvSpPr>
            <a:spLocks noGrp="1"/>
          </p:cNvSpPr>
          <p:nvPr>
            <p:ph type="body" sz="half" idx="2"/>
          </p:nvPr>
        </p:nvSpPr>
        <p:spPr>
          <a:xfrm>
            <a:off x="4387515" y="2022601"/>
            <a:ext cx="7161017" cy="4154361"/>
          </a:xfrm>
        </p:spPr>
        <p:txBody>
          <a:bodyPr vert="horz" lIns="91440" tIns="45720" rIns="91440" bIns="45720" rtlCol="0">
            <a:normAutofit/>
          </a:bodyPr>
          <a:lstStyle/>
          <a:p>
            <a:pPr indent="-228600">
              <a:buFont typeface="Arial" panose="020B0604020202020204" pitchFamily="34" charset="0"/>
              <a:buChar char="•"/>
            </a:pPr>
            <a:r>
              <a:rPr lang="en-US" sz="2000"/>
              <a:t>We get a lot of information here:  He’s not close to his father, his wife (Francoise) didn’t come with Artie, his mom committed suicide, Vladek has had two heart attacks, Mala is Vladek’s new wife, they have survivor friends, there’s emphasis on the wooden hanger (class and money), and we learn Mala and Artie’s father Vladek don’t get along.  </a:t>
            </a:r>
          </a:p>
          <a:p>
            <a:pPr indent="-228600">
              <a:buFont typeface="Arial" panose="020B0604020202020204" pitchFamily="34" charset="0"/>
              <a:buChar char="•"/>
            </a:pPr>
            <a:r>
              <a:rPr lang="en-US" sz="2000"/>
              <a:t>Notice the difference between the dialog bubbles and the text boxes.  Note how a louder, sterner voice is in bold lettering.  The simplicity of the drawings is interesting too.  We’re seeing the use of mice as people, but they are clothed in human garments.  We are beginning to see some themes develop…</a:t>
            </a:r>
          </a:p>
        </p:txBody>
      </p:sp>
    </p:spTree>
    <p:extLst>
      <p:ext uri="{BB962C8B-B14F-4D97-AF65-F5344CB8AC3E}">
        <p14:creationId xmlns:p14="http://schemas.microsoft.com/office/powerpoint/2010/main" val="7694656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033C-6FBA-1C4F-B9FC-DB675B680605}"/>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Different panel sizes and shapes</a:t>
            </a:r>
          </a:p>
        </p:txBody>
      </p:sp>
      <p:sp>
        <p:nvSpPr>
          <p:cNvPr id="4" name="Text Placeholder 3">
            <a:extLst>
              <a:ext uri="{FF2B5EF4-FFF2-40B4-BE49-F238E27FC236}">
                <a16:creationId xmlns:a16="http://schemas.microsoft.com/office/drawing/2014/main" id="{231EBABC-C485-8544-A497-4A1870844660}"/>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indent="-228600">
              <a:buFont typeface="Arial" panose="020B0604020202020204" pitchFamily="34" charset="0"/>
              <a:buChar char="•"/>
            </a:pPr>
            <a:r>
              <a:rPr lang="en-US" sz="2000" dirty="0"/>
              <a:t>Look at the 5th and 8</a:t>
            </a:r>
            <a:r>
              <a:rPr lang="en-US" sz="2000" baseline="30000" dirty="0"/>
              <a:t>th</a:t>
            </a:r>
            <a:r>
              <a:rPr lang="en-US" sz="2000" dirty="0"/>
              <a:t> panels.  The elongated rectangle of the 5</a:t>
            </a:r>
            <a:r>
              <a:rPr lang="en-US" sz="2000" baseline="30000" dirty="0"/>
              <a:t>th</a:t>
            </a:r>
            <a:r>
              <a:rPr lang="en-US" sz="2000" dirty="0"/>
              <a:t> panel emphasizes the long stretch of time that Vladek will tell his tale and how long he suffered as we zoom in on the number tattoo on his arm.  His journeys (through the Holocaust, on the bike, and telling his life story) are all longer, so to speak, because of this stretching of the panel size. </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The last panel on this page highlights Vladek’s dapper dress and snazzy youth as a textiles merchant.  It’s like zeroing in on his former, successful self.  Shaping the panel in this way gives a special quality to this former man, distinguishing it from the rest. </a:t>
            </a:r>
          </a:p>
        </p:txBody>
      </p:sp>
      <p:pic>
        <p:nvPicPr>
          <p:cNvPr id="10" name="Picture Placeholder 9" descr="A close up of text on a black background&#10;&#10;Description automatically generated">
            <a:extLst>
              <a:ext uri="{FF2B5EF4-FFF2-40B4-BE49-F238E27FC236}">
                <a16:creationId xmlns:a16="http://schemas.microsoft.com/office/drawing/2014/main" id="{1ADDB727-4844-6547-BA02-B37B4B3DC4F1}"/>
              </a:ext>
            </a:extLst>
          </p:cNvPr>
          <p:cNvPicPr>
            <a:picLocks noGrp="1" noChangeAspect="1"/>
          </p:cNvPicPr>
          <p:nvPr>
            <p:ph type="pic" idx="1"/>
          </p:nvPr>
        </p:nvPicPr>
        <p:blipFill rotWithShape="1">
          <a:blip r:embed="rId2"/>
          <a:srcRect l="2896" r="2897"/>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0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BD56-0A8E-1D4E-AE79-4EB44C91D8FB}"/>
              </a:ext>
            </a:extLst>
          </p:cNvPr>
          <p:cNvSpPr>
            <a:spLocks noGrp="1"/>
          </p:cNvSpPr>
          <p:nvPr>
            <p:ph type="title"/>
          </p:nvPr>
        </p:nvSpPr>
        <p:spPr/>
        <p:txBody>
          <a:bodyPr/>
          <a:lstStyle/>
          <a:p>
            <a:r>
              <a:rPr lang="en-US" dirty="0"/>
              <a:t>Past vs. Present</a:t>
            </a:r>
          </a:p>
        </p:txBody>
      </p:sp>
      <p:sp>
        <p:nvSpPr>
          <p:cNvPr id="4" name="Text Placeholder 3">
            <a:extLst>
              <a:ext uri="{FF2B5EF4-FFF2-40B4-BE49-F238E27FC236}">
                <a16:creationId xmlns:a16="http://schemas.microsoft.com/office/drawing/2014/main" id="{0D7AA67F-8309-E94D-BB26-D43D1D0B7D05}"/>
              </a:ext>
            </a:extLst>
          </p:cNvPr>
          <p:cNvSpPr>
            <a:spLocks noGrp="1"/>
          </p:cNvSpPr>
          <p:nvPr>
            <p:ph type="body" sz="half" idx="2"/>
          </p:nvPr>
        </p:nvSpPr>
        <p:spPr/>
        <p:txBody>
          <a:bodyPr/>
          <a:lstStyle/>
          <a:p>
            <a:r>
              <a:rPr lang="en-US" dirty="0"/>
              <a:t>If you pay close attention to the panel frames, you’ll notice that the panels that depict stories of the past, are framed.  Those that are in the present, are unframed.  You can more easily see the differences as Artie goes back and forth, giving the reader the real-time story of the book and the past autobiography of his dad.  </a:t>
            </a:r>
          </a:p>
          <a:p>
            <a:r>
              <a:rPr lang="en-US" dirty="0"/>
              <a:t>Now, this panel frame technique doesn’t always apply, but look for these visual clues whenever you can to help you make sense of the storyline.  </a:t>
            </a:r>
          </a:p>
        </p:txBody>
      </p:sp>
      <p:pic>
        <p:nvPicPr>
          <p:cNvPr id="10" name="Picture Placeholder 9" descr="A close up of text on a black background&#10;&#10;Description automatically generated">
            <a:extLst>
              <a:ext uri="{FF2B5EF4-FFF2-40B4-BE49-F238E27FC236}">
                <a16:creationId xmlns:a16="http://schemas.microsoft.com/office/drawing/2014/main" id="{B3B47E03-9410-2E4E-A31B-D743868C3CD5}"/>
              </a:ext>
            </a:extLst>
          </p:cNvPr>
          <p:cNvPicPr>
            <a:picLocks noGrp="1" noChangeAspect="1"/>
          </p:cNvPicPr>
          <p:nvPr>
            <p:ph type="pic" idx="1"/>
          </p:nvPr>
        </p:nvPicPr>
        <p:blipFill>
          <a:blip r:embed="rId2"/>
          <a:srcRect t="19616" b="19616"/>
          <a:stretch>
            <a:fillRect/>
          </a:stretch>
        </p:blipFill>
        <p:spPr>
          <a:xfrm>
            <a:off x="5183188" y="987425"/>
            <a:ext cx="6511973" cy="5141913"/>
          </a:xfrm>
        </p:spPr>
      </p:pic>
    </p:spTree>
    <p:extLst>
      <p:ext uri="{BB962C8B-B14F-4D97-AF65-F5344CB8AC3E}">
        <p14:creationId xmlns:p14="http://schemas.microsoft.com/office/powerpoint/2010/main" val="2183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E6E0-B9B6-044B-A604-F71A5F5C4283}"/>
              </a:ext>
            </a:extLst>
          </p:cNvPr>
          <p:cNvSpPr>
            <a:spLocks noGrp="1"/>
          </p:cNvSpPr>
          <p:nvPr>
            <p:ph type="title"/>
          </p:nvPr>
        </p:nvSpPr>
        <p:spPr/>
        <p:txBody>
          <a:bodyPr/>
          <a:lstStyle/>
          <a:p>
            <a:r>
              <a:rPr lang="en-US" dirty="0"/>
              <a:t>The Power of Subtlety</a:t>
            </a:r>
          </a:p>
        </p:txBody>
      </p:sp>
      <p:sp>
        <p:nvSpPr>
          <p:cNvPr id="4" name="Text Placeholder 3">
            <a:extLst>
              <a:ext uri="{FF2B5EF4-FFF2-40B4-BE49-F238E27FC236}">
                <a16:creationId xmlns:a16="http://schemas.microsoft.com/office/drawing/2014/main" id="{AA0BDA36-9C0E-DD46-A88B-1E24390C4672}"/>
              </a:ext>
            </a:extLst>
          </p:cNvPr>
          <p:cNvSpPr>
            <a:spLocks noGrp="1"/>
          </p:cNvSpPr>
          <p:nvPr>
            <p:ph type="body" sz="half" idx="2"/>
          </p:nvPr>
        </p:nvSpPr>
        <p:spPr/>
        <p:txBody>
          <a:bodyPr/>
          <a:lstStyle/>
          <a:p>
            <a:r>
              <a:rPr lang="en-US" dirty="0"/>
              <a:t>This is one of my favorite panels for the power of the visual to enhance the message.  </a:t>
            </a:r>
          </a:p>
          <a:p>
            <a:r>
              <a:rPr lang="en-US" dirty="0"/>
              <a:t>In the story, Vladek is describing his girlfriend Lucia as a very desperate, emotional, and clingy woman during a scene at his apartment.  Spiegelman draws her character on the floor, grasping at Vladek’s leg.  But what’s very interesting here is that she is literally cut off with the panel frame around her, while Vladek’s body is more “free” in an unframed panel.  Spiegelman is essentially drawing them further apart from each other, disconnected, separate with the use of the panel frame.  Very clever indeed!  Did you notice it, too?</a:t>
            </a:r>
          </a:p>
        </p:txBody>
      </p:sp>
      <p:pic>
        <p:nvPicPr>
          <p:cNvPr id="10" name="Picture Placeholder 9" descr="A picture containing text, book&#10;&#10;Description automatically generated">
            <a:extLst>
              <a:ext uri="{FF2B5EF4-FFF2-40B4-BE49-F238E27FC236}">
                <a16:creationId xmlns:a16="http://schemas.microsoft.com/office/drawing/2014/main" id="{E9CD6AAE-996F-C44E-AF55-B08D3EA894D6}"/>
              </a:ext>
            </a:extLst>
          </p:cNvPr>
          <p:cNvPicPr>
            <a:picLocks noGrp="1" noChangeAspect="1"/>
          </p:cNvPicPr>
          <p:nvPr>
            <p:ph type="pic" idx="1"/>
          </p:nvPr>
        </p:nvPicPr>
        <p:blipFill>
          <a:blip r:embed="rId2"/>
          <a:srcRect t="20760" b="20760"/>
          <a:stretch>
            <a:fillRect/>
          </a:stretch>
        </p:blipFill>
        <p:spPr>
          <a:xfrm>
            <a:off x="5068888" y="793751"/>
            <a:ext cx="6172200" cy="5075237"/>
          </a:xfrm>
        </p:spPr>
      </p:pic>
      <p:pic>
        <p:nvPicPr>
          <p:cNvPr id="12" name="Graphic 11" descr="Line arrow Straight">
            <a:extLst>
              <a:ext uri="{FF2B5EF4-FFF2-40B4-BE49-F238E27FC236}">
                <a16:creationId xmlns:a16="http://schemas.microsoft.com/office/drawing/2014/main" id="{2DBBDC9F-9A51-5843-A9DB-73D0C78965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5012" y="2971800"/>
            <a:ext cx="914400" cy="914400"/>
          </a:xfrm>
          <a:prstGeom prst="rect">
            <a:avLst/>
          </a:prstGeom>
        </p:spPr>
      </p:pic>
    </p:spTree>
    <p:extLst>
      <p:ext uri="{BB962C8B-B14F-4D97-AF65-F5344CB8AC3E}">
        <p14:creationId xmlns:p14="http://schemas.microsoft.com/office/powerpoint/2010/main" val="335691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8719509-2F5A-EF45-A907-B206331F9827}"/>
              </a:ext>
            </a:extLst>
          </p:cNvPr>
          <p:cNvPicPr>
            <a:picLocks noGrp="1" noChangeAspect="1"/>
          </p:cNvPicPr>
          <p:nvPr>
            <p:ph type="pic" idx="1"/>
          </p:nvPr>
        </p:nvPicPr>
        <p:blipFill rotWithShape="1">
          <a:blip r:embed="rId2"/>
          <a:srcRect l="3057"/>
          <a:stretch/>
        </p:blipFill>
        <p:spPr>
          <a:xfrm>
            <a:off x="20" y="10"/>
            <a:ext cx="4637226" cy="6857990"/>
          </a:xfrm>
          <a:prstGeom prst="rect">
            <a:avLst/>
          </a:prstGeom>
        </p:spPr>
      </p:pic>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A0097-12C4-4646-B3B6-C3020DB6733D}"/>
              </a:ext>
            </a:extLst>
          </p:cNvPr>
          <p:cNvSpPr>
            <a:spLocks noGrp="1"/>
          </p:cNvSpPr>
          <p:nvPr>
            <p:ph type="title"/>
          </p:nvPr>
        </p:nvSpPr>
        <p:spPr>
          <a:xfrm>
            <a:off x="5277328" y="242887"/>
            <a:ext cx="6274591" cy="1102993"/>
          </a:xfrm>
        </p:spPr>
        <p:txBody>
          <a:bodyPr vert="horz" lIns="91440" tIns="45720" rIns="91440" bIns="45720" rtlCol="0" anchor="b">
            <a:normAutofit/>
          </a:bodyPr>
          <a:lstStyle/>
          <a:p>
            <a:r>
              <a:rPr lang="en-US" sz="4500" dirty="0">
                <a:solidFill>
                  <a:schemeClr val="bg1"/>
                </a:solidFill>
              </a:rPr>
              <a:t>And there’s shading too…</a:t>
            </a:r>
          </a:p>
        </p:txBody>
      </p:sp>
      <p:sp>
        <p:nvSpPr>
          <p:cNvPr id="4" name="Text Placeholder 3">
            <a:extLst>
              <a:ext uri="{FF2B5EF4-FFF2-40B4-BE49-F238E27FC236}">
                <a16:creationId xmlns:a16="http://schemas.microsoft.com/office/drawing/2014/main" id="{18D0DA73-6EC4-4B45-A264-A6009ADF9F1C}"/>
              </a:ext>
            </a:extLst>
          </p:cNvPr>
          <p:cNvSpPr>
            <a:spLocks noGrp="1"/>
          </p:cNvSpPr>
          <p:nvPr>
            <p:ph type="body" sz="half" idx="2"/>
          </p:nvPr>
        </p:nvSpPr>
        <p:spPr>
          <a:xfrm>
            <a:off x="5143500" y="1345880"/>
            <a:ext cx="5772150" cy="4714875"/>
          </a:xfrm>
        </p:spPr>
        <p:txBody>
          <a:bodyPr>
            <a:noAutofit/>
          </a:bodyPr>
          <a:lstStyle/>
          <a:p>
            <a:r>
              <a:rPr lang="en-US" sz="2000" dirty="0">
                <a:solidFill>
                  <a:schemeClr val="bg1"/>
                </a:solidFill>
              </a:rPr>
              <a:t>As Artie gathers the information about Vladek’s former girlfriend Lucia, the woman he dated before he married Anja, Vladek doesn’t want that information to come out in the book.  Look how the perspective of the men change, how their faces are shaded.  Finally, when we get to the last panel on the page, Artie, in shadow with his father, promises not to put the story in the book.  </a:t>
            </a:r>
          </a:p>
          <a:p>
            <a:r>
              <a:rPr lang="en-US" sz="2000" dirty="0">
                <a:solidFill>
                  <a:schemeClr val="bg1"/>
                </a:solidFill>
              </a:rPr>
              <a:t>At this point, though, we know it’s in there!  Is Artie a “shady” character?  Can we trust him to do narrate a true story?  Can we trust Vladek’s recollection of things so many years later?  </a:t>
            </a:r>
          </a:p>
          <a:p>
            <a:r>
              <a:rPr lang="en-US" sz="2000" dirty="0">
                <a:solidFill>
                  <a:schemeClr val="bg1"/>
                </a:solidFill>
              </a:rPr>
              <a:t>What does the use of shading and shadows mean to you??</a:t>
            </a:r>
          </a:p>
          <a:p>
            <a:r>
              <a:rPr lang="en-US" sz="2000" dirty="0">
                <a:solidFill>
                  <a:schemeClr val="bg1"/>
                </a:solidFill>
              </a:rPr>
              <a:t>Also, that line, “It makes everything more real – more human” is certainly interesting here given that mice are talking!</a:t>
            </a:r>
          </a:p>
        </p:txBody>
      </p:sp>
    </p:spTree>
    <p:extLst>
      <p:ext uri="{BB962C8B-B14F-4D97-AF65-F5344CB8AC3E}">
        <p14:creationId xmlns:p14="http://schemas.microsoft.com/office/powerpoint/2010/main" val="51582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263FCC-695F-4994-AFE7-65D70BD0E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5C9FC-CCE2-2946-884F-EBC84FBBC4D4}"/>
              </a:ext>
            </a:extLst>
          </p:cNvPr>
          <p:cNvSpPr>
            <a:spLocks noGrp="1"/>
          </p:cNvSpPr>
          <p:nvPr>
            <p:ph type="title"/>
          </p:nvPr>
        </p:nvSpPr>
        <p:spPr>
          <a:xfrm>
            <a:off x="637595" y="640081"/>
            <a:ext cx="6274591" cy="1203007"/>
          </a:xfrm>
        </p:spPr>
        <p:txBody>
          <a:bodyPr vert="horz" lIns="91440" tIns="45720" rIns="91440" bIns="45720" rtlCol="0" anchor="b">
            <a:normAutofit/>
          </a:bodyPr>
          <a:lstStyle/>
          <a:p>
            <a:r>
              <a:rPr lang="en-US" sz="4800" dirty="0">
                <a:solidFill>
                  <a:schemeClr val="bg1"/>
                </a:solidFill>
              </a:rPr>
              <a:t>Changing perspectives</a:t>
            </a:r>
          </a:p>
        </p:txBody>
      </p:sp>
      <p:pic>
        <p:nvPicPr>
          <p:cNvPr id="6" name="Picture Placeholder 5" descr="A picture containing text, photo, white, many&#10;&#10;Description automatically generated">
            <a:extLst>
              <a:ext uri="{FF2B5EF4-FFF2-40B4-BE49-F238E27FC236}">
                <a16:creationId xmlns:a16="http://schemas.microsoft.com/office/drawing/2014/main" id="{422BA5CE-B531-4447-ADF2-E8333D0F22FB}"/>
              </a:ext>
            </a:extLst>
          </p:cNvPr>
          <p:cNvPicPr>
            <a:picLocks noGrp="1" noChangeAspect="1"/>
          </p:cNvPicPr>
          <p:nvPr>
            <p:ph type="pic" idx="1"/>
          </p:nvPr>
        </p:nvPicPr>
        <p:blipFill rotWithShape="1">
          <a:blip r:embed="rId2"/>
          <a:srcRect l="1729" r="874"/>
          <a:stretch/>
        </p:blipFill>
        <p:spPr>
          <a:xfrm>
            <a:off x="7549780" y="10"/>
            <a:ext cx="4642220" cy="6857990"/>
          </a:xfrm>
          <a:prstGeom prst="rect">
            <a:avLst/>
          </a:prstGeom>
        </p:spPr>
      </p:pic>
      <p:sp>
        <p:nvSpPr>
          <p:cNvPr id="4" name="Text Placeholder 3">
            <a:extLst>
              <a:ext uri="{FF2B5EF4-FFF2-40B4-BE49-F238E27FC236}">
                <a16:creationId xmlns:a16="http://schemas.microsoft.com/office/drawing/2014/main" id="{096A2952-A430-7C4D-8FF1-9C48DFC0D3EE}"/>
              </a:ext>
            </a:extLst>
          </p:cNvPr>
          <p:cNvSpPr>
            <a:spLocks noGrp="1"/>
          </p:cNvSpPr>
          <p:nvPr>
            <p:ph type="body" sz="half" idx="2"/>
          </p:nvPr>
        </p:nvSpPr>
        <p:spPr>
          <a:xfrm>
            <a:off x="839788" y="2057400"/>
            <a:ext cx="5418137" cy="3811588"/>
          </a:xfrm>
        </p:spPr>
        <p:txBody>
          <a:bodyPr>
            <a:noAutofit/>
          </a:bodyPr>
          <a:lstStyle/>
          <a:p>
            <a:r>
              <a:rPr lang="en-US" sz="1800" dirty="0">
                <a:solidFill>
                  <a:schemeClr val="bg2"/>
                </a:solidFill>
              </a:rPr>
              <a:t>I love this four-panel spread.  We see the train that the family is traveling on with a text box underneath.  </a:t>
            </a:r>
          </a:p>
          <a:p>
            <a:r>
              <a:rPr lang="en-US" sz="1800" dirty="0">
                <a:solidFill>
                  <a:schemeClr val="bg2"/>
                </a:solidFill>
              </a:rPr>
              <a:t>Then, we’re taken up close to the train, seeing the faces of the family as they look out the window.  Their wide eyes and the spiked speech bubble with the bold word “LOOK!” leads us into the next, largest panel.</a:t>
            </a:r>
          </a:p>
          <a:p>
            <a:r>
              <a:rPr lang="en-US" sz="1800" dirty="0">
                <a:solidFill>
                  <a:schemeClr val="bg2"/>
                </a:solidFill>
              </a:rPr>
              <a:t>Here we find ourselves inside the cabin with the family as if we are on the journey, too.  For the first time, we collectively see the use of the swastika on a flag.  We experience this along with the family, past and present, the characters and the readers, all at the same time.  The moment is monumental, and the size of the panel helps to emphasize this.  </a:t>
            </a:r>
          </a:p>
        </p:txBody>
      </p:sp>
    </p:spTree>
    <p:extLst>
      <p:ext uri="{BB962C8B-B14F-4D97-AF65-F5344CB8AC3E}">
        <p14:creationId xmlns:p14="http://schemas.microsoft.com/office/powerpoint/2010/main" val="72050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228D8-057F-934A-A60C-50EB81D47965}"/>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sz="4400">
                <a:solidFill>
                  <a:schemeClr val="bg1"/>
                </a:solidFill>
              </a:rPr>
              <a:t>Find the differences</a:t>
            </a:r>
          </a:p>
        </p:txBody>
      </p:sp>
      <p:sp>
        <p:nvSpPr>
          <p:cNvPr id="4" name="Text Placeholder 3">
            <a:extLst>
              <a:ext uri="{FF2B5EF4-FFF2-40B4-BE49-F238E27FC236}">
                <a16:creationId xmlns:a16="http://schemas.microsoft.com/office/drawing/2014/main" id="{8E52A570-AABA-5948-A772-B8C5837A0FD2}"/>
              </a:ext>
            </a:extLst>
          </p:cNvPr>
          <p:cNvSpPr>
            <a:spLocks noGrp="1"/>
          </p:cNvSpPr>
          <p:nvPr>
            <p:ph type="body" sz="half" idx="2"/>
          </p:nvPr>
        </p:nvSpPr>
        <p:spPr>
          <a:xfrm>
            <a:off x="841248" y="2276857"/>
            <a:ext cx="5015484" cy="3900106"/>
          </a:xfrm>
        </p:spPr>
        <p:txBody>
          <a:bodyPr vert="horz" lIns="91440" tIns="45720" rIns="91440" bIns="45720" rtlCol="0" anchor="ctr">
            <a:normAutofit/>
          </a:bodyPr>
          <a:lstStyle/>
          <a:p>
            <a:pPr indent="-228600">
              <a:buFont typeface="Arial" panose="020B0604020202020204" pitchFamily="34" charset="0"/>
              <a:buChar char="•"/>
            </a:pPr>
            <a:r>
              <a:rPr lang="en-US" sz="2200" dirty="0"/>
              <a:t>In order to signify that they were moving in a different direction from the army, Spiegelman sets up these two panels with contrasting visuals.  The panel text boxes are at different angles, opposites sides of each panels, and the groups of people are marching across the panels in different directions.  </a:t>
            </a:r>
          </a:p>
        </p:txBody>
      </p:sp>
      <p:pic>
        <p:nvPicPr>
          <p:cNvPr id="5" name="Picture 4">
            <a:extLst>
              <a:ext uri="{FF2B5EF4-FFF2-40B4-BE49-F238E27FC236}">
                <a16:creationId xmlns:a16="http://schemas.microsoft.com/office/drawing/2014/main" id="{4F3C4A53-4AB0-3647-BE93-65A3436D21FC}"/>
              </a:ext>
            </a:extLst>
          </p:cNvPr>
          <p:cNvPicPr>
            <a:picLocks noChangeAspect="1"/>
          </p:cNvPicPr>
          <p:nvPr/>
        </p:nvPicPr>
        <p:blipFill rotWithShape="1">
          <a:blip r:embed="rId2"/>
          <a:srcRect l="1134" r="2418" b="2"/>
          <a:stretch/>
        </p:blipFill>
        <p:spPr>
          <a:xfrm>
            <a:off x="6335270" y="2276857"/>
            <a:ext cx="5015484" cy="3900106"/>
          </a:xfrm>
          <a:prstGeom prst="rect">
            <a:avLst/>
          </a:prstGeom>
        </p:spPr>
      </p:pic>
    </p:spTree>
    <p:extLst>
      <p:ext uri="{BB962C8B-B14F-4D97-AF65-F5344CB8AC3E}">
        <p14:creationId xmlns:p14="http://schemas.microsoft.com/office/powerpoint/2010/main" val="4273255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872</Words>
  <Application>Microsoft Macintosh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MAUS I, Chapters 1 and 2</vt:lpstr>
      <vt:lpstr>The first 6 panels</vt:lpstr>
      <vt:lpstr>Different panel sizes and shapes</vt:lpstr>
      <vt:lpstr>Past vs. Present</vt:lpstr>
      <vt:lpstr>The Power of Subtlety</vt:lpstr>
      <vt:lpstr>And there’s shading too…</vt:lpstr>
      <vt:lpstr>Changing perspectives</vt:lpstr>
      <vt:lpstr>Find the differences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MAUS I, pages 1-41</dc:title>
  <dc:creator>MacCartey, Kelli D</dc:creator>
  <cp:lastModifiedBy>MacCartey, Kelli D</cp:lastModifiedBy>
  <cp:revision>2</cp:revision>
  <dcterms:created xsi:type="dcterms:W3CDTF">2020-06-01T23:10:14Z</dcterms:created>
  <dcterms:modified xsi:type="dcterms:W3CDTF">2020-06-01T23:14:56Z</dcterms:modified>
</cp:coreProperties>
</file>